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2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theme/theme3.xml" ContentType="application/vnd.openxmlformats-officedocument.theme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29" r:id="rId4"/>
    <p:sldMasterId id="2147484404" r:id="rId5"/>
    <p:sldMasterId id="2147484428" r:id="rId6"/>
    <p:sldMasterId id="2147484455" r:id="rId7"/>
  </p:sldMasterIdLst>
  <p:notesMasterIdLst>
    <p:notesMasterId r:id="rId38"/>
  </p:notesMasterIdLst>
  <p:handoutMasterIdLst>
    <p:handoutMasterId r:id="rId39"/>
  </p:handoutMasterIdLst>
  <p:sldIdLst>
    <p:sldId id="1393" r:id="rId8"/>
    <p:sldId id="1690" r:id="rId9"/>
    <p:sldId id="268" r:id="rId10"/>
    <p:sldId id="1702" r:id="rId11"/>
    <p:sldId id="1518" r:id="rId12"/>
    <p:sldId id="1800" r:id="rId13"/>
    <p:sldId id="1708" r:id="rId14"/>
    <p:sldId id="1794" r:id="rId15"/>
    <p:sldId id="1753" r:id="rId16"/>
    <p:sldId id="1772" r:id="rId17"/>
    <p:sldId id="1777" r:id="rId18"/>
    <p:sldId id="1778" r:id="rId19"/>
    <p:sldId id="1780" r:id="rId20"/>
    <p:sldId id="1790" r:id="rId21"/>
    <p:sldId id="1791" r:id="rId22"/>
    <p:sldId id="1789" r:id="rId23"/>
    <p:sldId id="1792" r:id="rId24"/>
    <p:sldId id="1775" r:id="rId25"/>
    <p:sldId id="1785" r:id="rId26"/>
    <p:sldId id="1783" r:id="rId27"/>
    <p:sldId id="1774" r:id="rId28"/>
    <p:sldId id="1782" r:id="rId29"/>
    <p:sldId id="1786" r:id="rId30"/>
    <p:sldId id="1797" r:id="rId31"/>
    <p:sldId id="1798" r:id="rId32"/>
    <p:sldId id="1769" r:id="rId33"/>
    <p:sldId id="1795" r:id="rId34"/>
    <p:sldId id="1801" r:id="rId35"/>
    <p:sldId id="1615" r:id="rId36"/>
    <p:sldId id="1750" r:id="rId37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gnite 2016 Template Light" id="{A073DAE3-B461-442F-A3D3-6642BD875E45}">
          <p14:sldIdLst>
            <p14:sldId id="1393"/>
            <p14:sldId id="1690"/>
            <p14:sldId id="268"/>
            <p14:sldId id="1702"/>
            <p14:sldId id="1518"/>
            <p14:sldId id="1800"/>
            <p14:sldId id="1708"/>
            <p14:sldId id="1794"/>
            <p14:sldId id="1753"/>
            <p14:sldId id="1772"/>
            <p14:sldId id="1777"/>
            <p14:sldId id="1778"/>
            <p14:sldId id="1780"/>
            <p14:sldId id="1790"/>
            <p14:sldId id="1791"/>
            <p14:sldId id="1789"/>
            <p14:sldId id="1792"/>
            <p14:sldId id="1775"/>
            <p14:sldId id="1785"/>
            <p14:sldId id="1783"/>
            <p14:sldId id="1774"/>
            <p14:sldId id="1782"/>
            <p14:sldId id="1786"/>
            <p14:sldId id="1797"/>
            <p14:sldId id="1798"/>
          </p14:sldIdLst>
        </p14:section>
        <p14:section name="Finalizando" id="{CF622469-3E87-46BA-8ED6-912C47B00EF3}">
          <p14:sldIdLst>
            <p14:sldId id="1769"/>
            <p14:sldId id="1795"/>
            <p14:sldId id="1801"/>
            <p14:sldId id="1615"/>
            <p14:sldId id="175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203">
          <p15:clr>
            <a:srgbClr val="A4A3A4"/>
          </p15:clr>
        </p15:guide>
        <p15:guide id="2" pos="391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/>
  <p:cmAuthor id="3" name="Mary Feil-Jacobs" initials="MF" lastIdx="22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00"/>
    <a:srgbClr val="B2B2B2"/>
    <a:srgbClr val="EAEAEA"/>
    <a:srgbClr val="F8F8F8"/>
    <a:srgbClr val="FFFFCC"/>
    <a:srgbClr val="CCECFF"/>
    <a:srgbClr val="3366CC"/>
    <a:srgbClr val="008080"/>
    <a:srgbClr val="FFFBD9"/>
    <a:srgbClr val="4949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288" autoAdjust="0"/>
    <p:restoredTop sz="79472" autoAdjust="0"/>
  </p:normalViewPr>
  <p:slideViewPr>
    <p:cSldViewPr>
      <p:cViewPr varScale="1">
        <p:scale>
          <a:sx n="85" d="100"/>
          <a:sy n="85" d="100"/>
        </p:scale>
        <p:origin x="30" y="126"/>
      </p:cViewPr>
      <p:guideLst>
        <p:guide orient="horz" pos="2203"/>
        <p:guide pos="391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-7152"/>
    </p:cViewPr>
  </p:sorterViewPr>
  <p:notesViewPr>
    <p:cSldViewPr showGuides="1">
      <p:cViewPr varScale="1">
        <p:scale>
          <a:sx n="83" d="100"/>
          <a:sy n="83" d="100"/>
        </p:scale>
        <p:origin x="2328" y="1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viewProps" Target="viewProps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slide" Target="slides/slide22.xml"/><Relationship Id="rId41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commentAuthors" Target="commentAuthor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>
                <a:latin typeface="Segoe UI" pitchFamily="34" charset="0"/>
              </a:rPr>
              <a:t>Microsoft Ignite 2016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8D045D-9A66-44E7-900A-FC6D0BD4E54A}" type="datetime8">
              <a:rPr lang="en-US" smtClean="0">
                <a:latin typeface="Segoe UI" pitchFamily="34" charset="0"/>
              </a:rPr>
              <a:t>8/23/2024 6:01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‹nº›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r>
              <a:rPr lang="en-US" dirty="0"/>
              <a:t>Microsoft Ignite 2016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EEC551-8CDA-4EB6-89BB-2A86C9F091C8}" type="datetime8">
              <a:rPr lang="en-US" smtClean="0"/>
              <a:t>8/23/2024 6:01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8/23/2024 6:01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616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8/23/2024 6:01 PM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44942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8/23/2024 6:01 PM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64165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8/23/2024 6:01 PM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61004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8/23/2024 6:01 PM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2621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8/23/2024 6:01 PM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41477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8/23/2024 6:01 PM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96193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8/23/2024 6:01 PM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32647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8/23/2024 6:01 PM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00829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8/23/2024 6:01 PM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573658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8/23/2024 6:01 PM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95909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8340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8/23/2024 6:01 PM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017906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8/23/2024 6:01 PM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25218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8/23/2024 6:01 PM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347646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8/23/2024 6:15 PM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878736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8/23/2024 6:15 PM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274467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C65639-B6BE-D0C5-7B6D-CF87244FA7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191D5ADA-6AE4-B3F6-C83F-404B3329F3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9926BCE4-1D94-F697-751C-17A7BF76F4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>
            <a:extLst>
              <a:ext uri="{FF2B5EF4-FFF2-40B4-BE49-F238E27FC236}">
                <a16:creationId xmlns:a16="http://schemas.microsoft.com/office/drawing/2014/main" id="{39BB3D03-EEE3-5287-60CA-4202846D0726}"/>
              </a:ext>
            </a:extLst>
          </p:cNvPr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1F48C61-164F-83F2-56AC-2E544A8717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>
            <a:extLst>
              <a:ext uri="{FF2B5EF4-FFF2-40B4-BE49-F238E27FC236}">
                <a16:creationId xmlns:a16="http://schemas.microsoft.com/office/drawing/2014/main" id="{6BE2228F-6B49-4599-7275-B696C8D51F20}"/>
              </a:ext>
            </a:extLst>
          </p:cNvPr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8/23/2024 6:01 PM</a:t>
            </a:fld>
            <a:endParaRPr lang="en-US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5979304-98C1-DED5-A0BC-536B799B335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258429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C65639-B6BE-D0C5-7B6D-CF87244FA7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191D5ADA-6AE4-B3F6-C83F-404B3329F3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9926BCE4-1D94-F697-751C-17A7BF76F4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>
            <a:extLst>
              <a:ext uri="{FF2B5EF4-FFF2-40B4-BE49-F238E27FC236}">
                <a16:creationId xmlns:a16="http://schemas.microsoft.com/office/drawing/2014/main" id="{39BB3D03-EEE3-5287-60CA-4202846D0726}"/>
              </a:ext>
            </a:extLst>
          </p:cNvPr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1F48C61-164F-83F2-56AC-2E544A8717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>
            <a:extLst>
              <a:ext uri="{FF2B5EF4-FFF2-40B4-BE49-F238E27FC236}">
                <a16:creationId xmlns:a16="http://schemas.microsoft.com/office/drawing/2014/main" id="{6BE2228F-6B49-4599-7275-B696C8D51F20}"/>
              </a:ext>
            </a:extLst>
          </p:cNvPr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8/23/2024 6:01 PM</a:t>
            </a:fld>
            <a:endParaRPr lang="en-US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5979304-98C1-DED5-A0BC-536B799B335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656434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8/23/2024 6:25 PM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206587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Build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8/23/2024 6:01 PM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00997331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Build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8/23/2024 6:01 PM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01580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6805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8/23/2024 6:01 PM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19340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8/23/2024 6:23 PM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9621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8/23/2024 6:01 PM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19340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8/23/2024 6:01 PM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24644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8/23/2024 6:01 PM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31083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8/23/2024 6:01 PM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29349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Walkin">
    <p:bg bwMode="gray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274638" y="2119164"/>
            <a:ext cx="6400800" cy="27497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46501" y="1965643"/>
            <a:ext cx="7899548" cy="2148840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 bwMode="gray">
          <a:xfrm>
            <a:off x="0" y="5758901"/>
            <a:ext cx="12435840" cy="1235624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39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62280" y="6209084"/>
            <a:ext cx="1456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5871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9467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3355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82282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8229599" cy="738664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897602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82295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619">
                      <a:schemeClr val="tx1"/>
                    </a:gs>
                    <a:gs pos="26549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784147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89345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9086985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56753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01599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962453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200" y="479425"/>
            <a:ext cx="1449939" cy="30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 bwMode="gray"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 bwMode="gray">
          <a:xfrm>
            <a:off x="0" y="5758901"/>
            <a:ext cx="12435840" cy="1235624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39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2280" y="6209084"/>
            <a:ext cx="1456418" cy="310896"/>
          </a:xfrm>
          <a:prstGeom prst="rect">
            <a:avLst/>
          </a:prstGeom>
        </p:spPr>
      </p:pic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274702" y="1679645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274701" y="3509753"/>
            <a:ext cx="73151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6850104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9100929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- Microsof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100583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100583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8504238" y="307621"/>
            <a:ext cx="3656013" cy="572464"/>
          </a:xfrm>
        </p:spPr>
        <p:txBody>
          <a:bodyPr lIns="182880" tIns="146304" rIns="182880" bIns="146304"/>
          <a:lstStyle>
            <a:lvl1pPr marL="0" indent="0" algn="r">
              <a:buNone/>
              <a:defRPr sz="2000">
                <a:latin typeface="+mn-lt"/>
              </a:defRPr>
            </a:lvl1pPr>
            <a:lvl2pPr marL="342900" indent="0">
              <a:buNone/>
              <a:defRPr sz="2000"/>
            </a:lvl2pPr>
            <a:lvl3pPr marL="571500" indent="0">
              <a:buNone/>
              <a:defRPr sz="2000"/>
            </a:lvl3pPr>
            <a:lvl4pPr marL="800100" indent="0">
              <a:buNone/>
              <a:defRPr sz="2000"/>
            </a:lvl4pPr>
            <a:lvl5pPr marL="1028700" indent="0">
              <a:buNone/>
              <a:defRPr sz="2000"/>
            </a:lvl5pPr>
          </a:lstStyle>
          <a:p>
            <a:pPr lvl="0"/>
            <a:r>
              <a:rPr lang="en-US" dirty="0"/>
              <a:t>Session Code Here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288989" y="6072577"/>
            <a:ext cx="3002232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#</a:t>
            </a:r>
            <a:r>
              <a:rPr lang="en-US" sz="2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aspnetConference</a:t>
            </a: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‬</a:t>
            </a:r>
          </a:p>
        </p:txBody>
      </p:sp>
    </p:spTree>
    <p:extLst>
      <p:ext uri="{BB962C8B-B14F-4D97-AF65-F5344CB8AC3E}">
        <p14:creationId xmlns:p14="http://schemas.microsoft.com/office/powerpoint/2010/main" val="23427406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E4A19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1824" y="6482892"/>
            <a:ext cx="2901844" cy="372394"/>
          </a:xfrm>
          <a:prstGeom prst="rect">
            <a:avLst/>
          </a:prstGeom>
        </p:spPr>
        <p:txBody>
          <a:bodyPr/>
          <a:lstStyle>
            <a:lvl1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03BBCC4F-8F06-4D2A-BAEF-085061C7429D}" type="datetimeFigureOut">
              <a:rPr lang="pt-BR" smtClean="0"/>
              <a:t>23/08/2024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249129" y="6482892"/>
            <a:ext cx="3938217" cy="372394"/>
          </a:xfrm>
          <a:prstGeom prst="rect">
            <a:avLst/>
          </a:prstGeom>
        </p:spPr>
        <p:txBody>
          <a:bodyPr/>
          <a:lstStyle>
            <a:lvl1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12809" y="6482892"/>
            <a:ext cx="2901844" cy="372394"/>
          </a:xfrm>
          <a:prstGeom prst="rect">
            <a:avLst/>
          </a:prstGeom>
        </p:spPr>
        <p:txBody>
          <a:bodyPr/>
          <a:lstStyle>
            <a:lvl1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63E0E13C-003D-4B40-A941-409C05DCCE8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2761741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Walkin">
    <p:bg bwMode="gray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274638" y="2119164"/>
            <a:ext cx="6400800" cy="27497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46501" y="1965643"/>
            <a:ext cx="7899548" cy="2148840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 bwMode="gray">
          <a:xfrm>
            <a:off x="0" y="5758901"/>
            <a:ext cx="12435840" cy="1235624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39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62280" y="6209084"/>
            <a:ext cx="1456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9012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 bwMode="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 bwMode="gray">
          <a:xfrm>
            <a:off x="0" y="5758901"/>
            <a:ext cx="12435840" cy="1235624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39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2280" y="6209084"/>
            <a:ext cx="1456418" cy="310896"/>
          </a:xfrm>
          <a:prstGeom prst="rect">
            <a:avLst/>
          </a:prstGeom>
        </p:spPr>
      </p:pic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274702" y="1679645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274701" y="3509753"/>
            <a:ext cx="73151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7375033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76178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275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510697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001250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10562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61155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68198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77625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82667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24670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Evidence Slide">
    <p:bg bwMode="gray"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gradFill>
                  <a:gsLst>
                    <a:gs pos="18584">
                      <a:schemeClr val="tx2"/>
                    </a:gs>
                    <a:gs pos="57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Customer evidence slide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 bwMode="gray">
          <a:xfrm>
            <a:off x="274638" y="1434069"/>
            <a:ext cx="5486400" cy="1827214"/>
          </a:xfrm>
          <a:blipFill>
            <a:blip r:embed="rId2"/>
            <a:stretch>
              <a:fillRect/>
            </a:stretch>
          </a:blip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lang="en-US" sz="2400" kern="1200" spc="0" baseline="0" dirty="0">
                <a:noFill/>
                <a:latin typeface="+mn-lt"/>
                <a:ea typeface="+mn-ea"/>
                <a:cs typeface="+mn-cs"/>
              </a:defRPr>
            </a:lvl1pPr>
            <a:lvl2pPr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6218237" y="4868863"/>
            <a:ext cx="5945966" cy="1828800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82880" tIns="146304" rIns="182880" bIns="146304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6218237" y="1434069"/>
            <a:ext cx="5943601" cy="3433208"/>
          </a:xfrm>
          <a:blipFill>
            <a:blip r:embed="rId3"/>
            <a:stretch>
              <a:fillRect/>
            </a:stretch>
          </a:blip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algn="ctr"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Your image here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5989638" y="1836883"/>
            <a:ext cx="0" cy="4754828"/>
          </a:xfrm>
          <a:prstGeom prst="line">
            <a:avLst/>
          </a:prstGeom>
          <a:ln w="3175">
            <a:solidFill>
              <a:schemeClr val="tx1">
                <a:alpha val="2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274638" y="3260725"/>
            <a:ext cx="5486400" cy="3436938"/>
          </a:xfrm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sz="240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6218238" y="4868863"/>
            <a:ext cx="5943600" cy="1827214"/>
          </a:xfrm>
        </p:spPr>
        <p:txBody>
          <a:bodyPr lIns="182880" tIns="146304" rIns="182880" bIns="146304" anchor="ctr">
            <a:noAutofit/>
          </a:bodyPr>
          <a:lstStyle>
            <a:lvl1pPr marL="0" indent="0" algn="ctr">
              <a:buNone/>
              <a:defRPr sz="3200">
                <a:gradFill>
                  <a:gsLst>
                    <a:gs pos="27434">
                      <a:srgbClr val="FFFFFF"/>
                    </a:gs>
                    <a:gs pos="54000">
                      <a:srgbClr val="FFFFFF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91979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82282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8229599" cy="738664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6622457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82295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619">
                      <a:schemeClr val="tx1"/>
                    </a:gs>
                    <a:gs pos="26549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8088892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5074031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7324579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41426"/>
            <a:ext cx="5486399" cy="2012859"/>
          </a:xfrm>
        </p:spPr>
        <p:txBody>
          <a:bodyPr>
            <a:spAutoFit/>
          </a:bodyPr>
          <a:lstStyle>
            <a:lvl1pPr>
              <a:defRPr sz="66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53099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202240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787528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978516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200" y="479425"/>
            <a:ext cx="1449939" cy="30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5893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07698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Microsof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100583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100583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8504238" y="307621"/>
            <a:ext cx="3656013" cy="572464"/>
          </a:xfrm>
        </p:spPr>
        <p:txBody>
          <a:bodyPr lIns="182880" tIns="146304" rIns="182880" bIns="146304"/>
          <a:lstStyle>
            <a:lvl1pPr marL="0" indent="0" algn="r">
              <a:buNone/>
              <a:defRPr sz="2000">
                <a:latin typeface="+mn-lt"/>
              </a:defRPr>
            </a:lvl1pPr>
            <a:lvl2pPr marL="342900" indent="0">
              <a:buNone/>
              <a:defRPr sz="2000"/>
            </a:lvl2pPr>
            <a:lvl3pPr marL="571500" indent="0">
              <a:buNone/>
              <a:defRPr sz="2000"/>
            </a:lvl3pPr>
            <a:lvl4pPr marL="800100" indent="0">
              <a:buNone/>
              <a:defRPr sz="2000"/>
            </a:lvl4pPr>
            <a:lvl5pPr marL="1028700" indent="0">
              <a:buNone/>
              <a:defRPr sz="2000"/>
            </a:lvl5pPr>
          </a:lstStyle>
          <a:p>
            <a:pPr lvl="0"/>
            <a:r>
              <a:rPr lang="en-US" dirty="0"/>
              <a:t>Session Code Here</a:t>
            </a:r>
          </a:p>
        </p:txBody>
      </p:sp>
    </p:spTree>
    <p:extLst>
      <p:ext uri="{BB962C8B-B14F-4D97-AF65-F5344CB8AC3E}">
        <p14:creationId xmlns:p14="http://schemas.microsoft.com/office/powerpoint/2010/main" val="18478249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29181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13277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017002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324043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04948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7949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01071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33849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36823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95796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01436" y="2963862"/>
            <a:ext cx="10235966" cy="917575"/>
          </a:xfrm>
        </p:spPr>
        <p:txBody>
          <a:bodyPr anchor="ctr" anchorCtr="0"/>
          <a:lstStyle>
            <a:lvl1pPr algn="l"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1899830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9144000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24779">
                      <a:srgbClr val="000000"/>
                    </a:gs>
                    <a:gs pos="70000">
                      <a:srgbClr val="000000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9143999" cy="738664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24779">
                      <a:srgbClr val="000000"/>
                    </a:gs>
                    <a:gs pos="70000">
                      <a:srgbClr val="000000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5227934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91439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4317953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0777934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032684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92035">
                      <a:srgbClr val="000000"/>
                    </a:gs>
                    <a:gs pos="75000">
                      <a:srgbClr val="000000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957370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41426"/>
            <a:ext cx="5486399" cy="2012859"/>
          </a:xfrm>
        </p:spPr>
        <p:txBody>
          <a:bodyPr>
            <a:spAutoFit/>
          </a:bodyPr>
          <a:lstStyle>
            <a:lvl1pPr>
              <a:defRPr sz="66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1529599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10892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359365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3099056"/>
      </p:ext>
    </p:extLst>
  </p:cSld>
  <p:clrMapOvr>
    <a:masterClrMapping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64013" y="479425"/>
            <a:ext cx="1436313" cy="30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060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52310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1824" y="6482892"/>
            <a:ext cx="2901844" cy="372394"/>
          </a:xfrm>
          <a:prstGeom prst="rect">
            <a:avLst/>
          </a:prstGeom>
        </p:spPr>
        <p:txBody>
          <a:bodyPr/>
          <a:lstStyle>
            <a:lvl1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03BBCC4F-8F06-4D2A-BAEF-085061C7429D}" type="datetimeFigureOut">
              <a:rPr lang="pt-BR" smtClean="0"/>
              <a:t>23/08/2024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249129" y="6482892"/>
            <a:ext cx="3938217" cy="372394"/>
          </a:xfrm>
          <a:prstGeom prst="rect">
            <a:avLst/>
          </a:prstGeom>
        </p:spPr>
        <p:txBody>
          <a:bodyPr/>
          <a:lstStyle>
            <a:lvl1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12809" y="6482892"/>
            <a:ext cx="2901844" cy="372394"/>
          </a:xfrm>
          <a:prstGeom prst="rect">
            <a:avLst/>
          </a:prstGeom>
        </p:spPr>
        <p:txBody>
          <a:bodyPr/>
          <a:lstStyle>
            <a:lvl1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63E0E13C-003D-4B40-A941-409C05DCCE8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20909939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872E4-1EB3-4AD0-8A8C-9ACF3E188437}" type="datetimeFigureOut">
              <a:rPr lang="en-US" smtClean="0"/>
              <a:t>8/23/2024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7ADA7-AC71-4BF6-BCA0-0FC767D2894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589799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Only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9038" y="2125663"/>
            <a:ext cx="10058399" cy="1828800"/>
          </a:xfrm>
        </p:spPr>
        <p:txBody>
          <a:bodyPr/>
          <a:lstStyle>
            <a:lvl1pPr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8349299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39778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Only_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1189039" y="2125663"/>
            <a:ext cx="10058400" cy="912813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93884749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Microsof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100583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100583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200" y="490736"/>
            <a:ext cx="1449939" cy="306604"/>
          </a:xfrm>
          <a:prstGeom prst="rect">
            <a:avLst/>
          </a:prstGeom>
        </p:spPr>
      </p:pic>
      <p:sp>
        <p:nvSpPr>
          <p:cNvPr id="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8504238" y="307621"/>
            <a:ext cx="3656013" cy="572464"/>
          </a:xfrm>
        </p:spPr>
        <p:txBody>
          <a:bodyPr lIns="182880" tIns="146304" rIns="182880" bIns="146304"/>
          <a:lstStyle>
            <a:lvl1pPr marL="0" indent="0" algn="r">
              <a:buNone/>
              <a:defRPr sz="2000">
                <a:latin typeface="+mn-lt"/>
              </a:defRPr>
            </a:lvl1pPr>
            <a:lvl2pPr marL="342900" indent="0">
              <a:buNone/>
              <a:defRPr sz="2000"/>
            </a:lvl2pPr>
            <a:lvl3pPr marL="571500" indent="0">
              <a:buNone/>
              <a:defRPr sz="2000"/>
            </a:lvl3pPr>
            <a:lvl4pPr marL="800100" indent="0">
              <a:buNone/>
              <a:defRPr sz="2000"/>
            </a:lvl4pPr>
            <a:lvl5pPr marL="1028700" indent="0">
              <a:buNone/>
              <a:defRPr sz="2000"/>
            </a:lvl5pPr>
          </a:lstStyle>
          <a:p>
            <a:pPr lvl="0"/>
            <a:r>
              <a:rPr lang="en-US" dirty="0"/>
              <a:t>Session Code Here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288989" y="6072577"/>
            <a:ext cx="1900200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#Build2016</a:t>
            </a:r>
          </a:p>
        </p:txBody>
      </p:sp>
    </p:spTree>
    <p:extLst>
      <p:ext uri="{BB962C8B-B14F-4D97-AF65-F5344CB8AC3E}">
        <p14:creationId xmlns:p14="http://schemas.microsoft.com/office/powerpoint/2010/main" val="31960782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uil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100583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100583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8504238" y="307621"/>
            <a:ext cx="3656013" cy="572464"/>
          </a:xfrm>
        </p:spPr>
        <p:txBody>
          <a:bodyPr lIns="182880" tIns="146304" rIns="182880" bIns="146304"/>
          <a:lstStyle>
            <a:lvl1pPr marL="0" indent="0" algn="r">
              <a:buNone/>
              <a:defRPr sz="2000">
                <a:latin typeface="+mn-lt"/>
              </a:defRPr>
            </a:lvl1pPr>
            <a:lvl2pPr marL="342900" indent="0">
              <a:buNone/>
              <a:defRPr sz="2000"/>
            </a:lvl2pPr>
            <a:lvl3pPr marL="571500" indent="0">
              <a:buNone/>
              <a:defRPr sz="2000"/>
            </a:lvl3pPr>
            <a:lvl4pPr marL="800100" indent="0">
              <a:buNone/>
              <a:defRPr sz="2000"/>
            </a:lvl4pPr>
            <a:lvl5pPr marL="1028700" indent="0">
              <a:buNone/>
              <a:defRPr sz="2000"/>
            </a:lvl5pPr>
          </a:lstStyle>
          <a:p>
            <a:pPr lvl="0"/>
            <a:r>
              <a:rPr lang="en-US" dirty="0"/>
              <a:t>Session Code Here</a:t>
            </a:r>
          </a:p>
        </p:txBody>
      </p:sp>
      <p:sp>
        <p:nvSpPr>
          <p:cNvPr id="8" name="Freeform 7"/>
          <p:cNvSpPr>
            <a:spLocks noChangeAspect="1" noEditPoints="1"/>
          </p:cNvSpPr>
          <p:nvPr userDrawn="1"/>
        </p:nvSpPr>
        <p:spPr bwMode="black">
          <a:xfrm>
            <a:off x="457200" y="490736"/>
            <a:ext cx="1239006" cy="310896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404040"/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288989" y="6072577"/>
            <a:ext cx="1900200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#Build2016</a:t>
            </a:r>
          </a:p>
        </p:txBody>
      </p:sp>
    </p:spTree>
    <p:extLst>
      <p:ext uri="{BB962C8B-B14F-4D97-AF65-F5344CB8AC3E}">
        <p14:creationId xmlns:p14="http://schemas.microsoft.com/office/powerpoint/2010/main" val="7126633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6518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4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44371038"/>
      </p:ext>
    </p:extLst>
  </p:cSld>
  <p:clrMapOvr>
    <a:masterClrMapping/>
  </p:clrMapOvr>
  <p:transition>
    <p:fad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24141863"/>
      </p:ext>
    </p:extLst>
  </p:cSld>
  <p:clrMapOvr>
    <a:masterClrMapping/>
  </p:clrMapOvr>
  <p:transition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82081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4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82081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4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09870677"/>
      </p:ext>
    </p:extLst>
  </p:cSld>
  <p:clrMapOvr>
    <a:masterClrMapping/>
  </p:clrMapOvr>
  <p:transition>
    <p:fade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60772207"/>
      </p:ext>
    </p:extLst>
  </p:cSld>
  <p:clrMapOvr>
    <a:masterClrMapping/>
  </p:clrMapOvr>
  <p:transition>
    <p:fade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22742498"/>
      </p:ext>
    </p:extLst>
  </p:cSld>
  <p:clrMapOvr>
    <a:masterClrMapping/>
  </p:clrMapOvr>
  <p:transition>
    <p:fad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01436" y="2963862"/>
            <a:ext cx="10235966" cy="917575"/>
          </a:xfrm>
        </p:spPr>
        <p:txBody>
          <a:bodyPr anchor="ctr" anchorCtr="0"/>
          <a:lstStyle>
            <a:lvl1pPr algn="l"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58247077"/>
      </p:ext>
    </p:extLst>
  </p:cSld>
  <p:clrMapOvr>
    <a:masterClrMapping/>
  </p:clrMapOvr>
  <p:transition>
    <p:fad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9144000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6195">
                      <a:schemeClr val="tx1"/>
                    </a:gs>
                    <a:gs pos="24779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9143999" cy="738664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6195">
                      <a:schemeClr val="tx1"/>
                    </a:gs>
                    <a:gs pos="24779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7895686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9599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91439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41404170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8182568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21239">
                      <a:srgbClr val="FFFFFF"/>
                    </a:gs>
                    <a:gs pos="52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5069896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41426"/>
            <a:ext cx="5486399" cy="2012859"/>
          </a:xfrm>
        </p:spPr>
        <p:txBody>
          <a:bodyPr>
            <a:spAutoFit/>
          </a:bodyPr>
          <a:lstStyle>
            <a:lvl1pPr>
              <a:defRPr sz="66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842250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Dark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4892327"/>
      </p:ext>
    </p:extLst>
  </p:cSld>
  <p:clrMapOvr>
    <a:masterClrMapping/>
  </p:clrMapOvr>
  <p:transition>
    <p:fade/>
  </p:transition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0768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921596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3369321"/>
      </p:ext>
    </p:extLst>
  </p:cSld>
  <p:clrMapOvr>
    <a:masterClrMapping/>
  </p:clrMapOvr>
  <p:transition>
    <p:fade/>
  </p:transition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200" y="479425"/>
            <a:ext cx="1449939" cy="30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6402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1729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05684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36.xml"/><Relationship Id="rId1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44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17" Type="http://schemas.openxmlformats.org/officeDocument/2006/relationships/slideLayout" Target="../slideLayouts/slideLayout40.xml"/><Relationship Id="rId2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39.xml"/><Relationship Id="rId20" Type="http://schemas.openxmlformats.org/officeDocument/2006/relationships/slideLayout" Target="../slideLayouts/slideLayout43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5" Type="http://schemas.openxmlformats.org/officeDocument/2006/relationships/slideLayout" Target="../slideLayouts/slideLayout38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33.xml"/><Relationship Id="rId19" Type="http://schemas.openxmlformats.org/officeDocument/2006/relationships/slideLayout" Target="../slideLayouts/slideLayout42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slideLayout" Target="../slideLayouts/slideLayout37.xml"/><Relationship Id="rId22" Type="http://schemas.openxmlformats.org/officeDocument/2006/relationships/slideLayout" Target="../slideLayouts/slideLayout4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13" Type="http://schemas.openxmlformats.org/officeDocument/2006/relationships/slideLayout" Target="../slideLayouts/slideLayout58.xml"/><Relationship Id="rId18" Type="http://schemas.openxmlformats.org/officeDocument/2006/relationships/slideLayout" Target="../slideLayouts/slideLayout63.xml"/><Relationship Id="rId26" Type="http://schemas.openxmlformats.org/officeDocument/2006/relationships/theme" Target="../theme/theme3.xml"/><Relationship Id="rId3" Type="http://schemas.openxmlformats.org/officeDocument/2006/relationships/slideLayout" Target="../slideLayouts/slideLayout48.xml"/><Relationship Id="rId21" Type="http://schemas.openxmlformats.org/officeDocument/2006/relationships/slideLayout" Target="../slideLayouts/slideLayout66.xml"/><Relationship Id="rId7" Type="http://schemas.openxmlformats.org/officeDocument/2006/relationships/slideLayout" Target="../slideLayouts/slideLayout52.xml"/><Relationship Id="rId12" Type="http://schemas.openxmlformats.org/officeDocument/2006/relationships/slideLayout" Target="../slideLayouts/slideLayout57.xml"/><Relationship Id="rId17" Type="http://schemas.openxmlformats.org/officeDocument/2006/relationships/slideLayout" Target="../slideLayouts/slideLayout62.xml"/><Relationship Id="rId25" Type="http://schemas.openxmlformats.org/officeDocument/2006/relationships/slideLayout" Target="../slideLayouts/slideLayout70.xml"/><Relationship Id="rId2" Type="http://schemas.openxmlformats.org/officeDocument/2006/relationships/slideLayout" Target="../slideLayouts/slideLayout47.xml"/><Relationship Id="rId16" Type="http://schemas.openxmlformats.org/officeDocument/2006/relationships/slideLayout" Target="../slideLayouts/slideLayout61.xml"/><Relationship Id="rId20" Type="http://schemas.openxmlformats.org/officeDocument/2006/relationships/slideLayout" Target="../slideLayouts/slideLayout65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24" Type="http://schemas.openxmlformats.org/officeDocument/2006/relationships/slideLayout" Target="../slideLayouts/slideLayout69.xml"/><Relationship Id="rId5" Type="http://schemas.openxmlformats.org/officeDocument/2006/relationships/slideLayout" Target="../slideLayouts/slideLayout50.xml"/><Relationship Id="rId15" Type="http://schemas.openxmlformats.org/officeDocument/2006/relationships/slideLayout" Target="../slideLayouts/slideLayout60.xml"/><Relationship Id="rId23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55.xml"/><Relationship Id="rId19" Type="http://schemas.openxmlformats.org/officeDocument/2006/relationships/slideLayout" Target="../slideLayouts/slideLayout64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Relationship Id="rId14" Type="http://schemas.openxmlformats.org/officeDocument/2006/relationships/slideLayout" Target="../slideLayouts/slideLayout59.xml"/><Relationship Id="rId22" Type="http://schemas.openxmlformats.org/officeDocument/2006/relationships/slideLayout" Target="../slideLayouts/slideLayout6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8.xml"/><Relationship Id="rId13" Type="http://schemas.openxmlformats.org/officeDocument/2006/relationships/slideLayout" Target="../slideLayouts/slideLayout83.xml"/><Relationship Id="rId18" Type="http://schemas.openxmlformats.org/officeDocument/2006/relationships/slideLayout" Target="../slideLayouts/slideLayout88.xml"/><Relationship Id="rId3" Type="http://schemas.openxmlformats.org/officeDocument/2006/relationships/slideLayout" Target="../slideLayouts/slideLayout73.xml"/><Relationship Id="rId7" Type="http://schemas.openxmlformats.org/officeDocument/2006/relationships/slideLayout" Target="../slideLayouts/slideLayout77.xml"/><Relationship Id="rId12" Type="http://schemas.openxmlformats.org/officeDocument/2006/relationships/slideLayout" Target="../slideLayouts/slideLayout82.xml"/><Relationship Id="rId17" Type="http://schemas.openxmlformats.org/officeDocument/2006/relationships/slideLayout" Target="../slideLayouts/slideLayout87.xml"/><Relationship Id="rId2" Type="http://schemas.openxmlformats.org/officeDocument/2006/relationships/slideLayout" Target="../slideLayouts/slideLayout72.xml"/><Relationship Id="rId16" Type="http://schemas.openxmlformats.org/officeDocument/2006/relationships/slideLayout" Target="../slideLayouts/slideLayout86.xml"/><Relationship Id="rId20" Type="http://schemas.openxmlformats.org/officeDocument/2006/relationships/theme" Target="../theme/theme4.xml"/><Relationship Id="rId1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81.xml"/><Relationship Id="rId5" Type="http://schemas.openxmlformats.org/officeDocument/2006/relationships/slideLayout" Target="../slideLayouts/slideLayout75.xml"/><Relationship Id="rId15" Type="http://schemas.openxmlformats.org/officeDocument/2006/relationships/slideLayout" Target="../slideLayouts/slideLayout85.xml"/><Relationship Id="rId10" Type="http://schemas.openxmlformats.org/officeDocument/2006/relationships/slideLayout" Target="../slideLayouts/slideLayout80.xml"/><Relationship Id="rId19" Type="http://schemas.openxmlformats.org/officeDocument/2006/relationships/slideLayout" Target="../slideLayouts/slideLayout89.xml"/><Relationship Id="rId4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9.xml"/><Relationship Id="rId14" Type="http://schemas.openxmlformats.org/officeDocument/2006/relationships/slideLayout" Target="../slideLayouts/slideLayout8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12618967" y="0"/>
            <a:ext cx="952401" cy="5766967"/>
            <a:chOff x="12618967" y="0"/>
            <a:chExt cx="952401" cy="5766967"/>
          </a:xfrm>
        </p:grpSpPr>
        <p:grpSp>
          <p:nvGrpSpPr>
            <p:cNvPr id="26" name="Group 25"/>
            <p:cNvGrpSpPr/>
            <p:nvPr userDrawn="1"/>
          </p:nvGrpSpPr>
          <p:grpSpPr>
            <a:xfrm rot="5400000">
              <a:off x="11584220" y="1040742"/>
              <a:ext cx="2698730" cy="629236"/>
              <a:chOff x="1584344" y="4543426"/>
              <a:chExt cx="2698730" cy="629236"/>
            </a:xfrm>
          </p:grpSpPr>
          <p:sp>
            <p:nvSpPr>
              <p:cNvPr id="37" name="Rectangle 36"/>
              <p:cNvSpPr/>
              <p:nvPr userDrawn="1"/>
            </p:nvSpPr>
            <p:spPr bwMode="auto">
              <a:xfrm>
                <a:off x="1586734" y="4543428"/>
                <a:ext cx="869930" cy="28976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Oragen</a:t>
                </a:r>
                <a:endPara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endParaRP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216 G:59 B:1</a:t>
                </a:r>
                <a:endParaRPr lang="en-US" sz="5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1" name="Rectangle 40"/>
              <p:cNvSpPr/>
              <p:nvPr userDrawn="1"/>
            </p:nvSpPr>
            <p:spPr bwMode="auto">
              <a:xfrm>
                <a:off x="2505456" y="4543427"/>
                <a:ext cx="869930" cy="28976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R:0 G:120 B:215</a:t>
                </a:r>
              </a:p>
            </p:txBody>
          </p:sp>
          <p:sp>
            <p:nvSpPr>
              <p:cNvPr id="42" name="Rectangle 41"/>
              <p:cNvSpPr/>
              <p:nvPr userDrawn="1"/>
            </p:nvSpPr>
            <p:spPr bwMode="auto">
              <a:xfrm>
                <a:off x="3413144" y="4543426"/>
                <a:ext cx="869930" cy="28976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Dark Gray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R:80 G:80 B:80</a:t>
                </a:r>
              </a:p>
            </p:txBody>
          </p:sp>
          <p:sp>
            <p:nvSpPr>
              <p:cNvPr id="43" name="Rectangle 42"/>
              <p:cNvSpPr/>
              <p:nvPr userDrawn="1"/>
            </p:nvSpPr>
            <p:spPr bwMode="auto">
              <a:xfrm>
                <a:off x="2498744" y="4882896"/>
                <a:ext cx="869930" cy="289766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Yellow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G:185 B:0</a:t>
                </a:r>
              </a:p>
            </p:txBody>
          </p:sp>
          <p:sp>
            <p:nvSpPr>
              <p:cNvPr id="44" name="Rectangle 43"/>
              <p:cNvSpPr/>
              <p:nvPr userDrawn="1"/>
            </p:nvSpPr>
            <p:spPr bwMode="auto">
              <a:xfrm>
                <a:off x="3413144" y="4882895"/>
                <a:ext cx="869930" cy="289766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Orange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G:140 B:0</a:t>
                </a:r>
              </a:p>
            </p:txBody>
          </p:sp>
          <p:sp>
            <p:nvSpPr>
              <p:cNvPr id="45" name="Rectangle 44"/>
              <p:cNvSpPr/>
              <p:nvPr userDrawn="1"/>
            </p:nvSpPr>
            <p:spPr bwMode="auto">
              <a:xfrm>
                <a:off x="1584344" y="4882896"/>
                <a:ext cx="869930" cy="28976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210 G:210 B:210</a:t>
                </a:r>
                <a:endParaRPr lang="en-US" sz="500" dirty="0">
                  <a:gradFill>
                    <a:gsLst>
                      <a:gs pos="37168">
                        <a:srgbClr val="292929"/>
                      </a:gs>
                      <a:gs pos="72000">
                        <a:srgbClr val="292929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28" name="TextBox 27"/>
            <p:cNvSpPr txBox="1"/>
            <p:nvPr userDrawn="1"/>
          </p:nvSpPr>
          <p:spPr>
            <a:xfrm rot="5400000">
              <a:off x="12988035" y="260168"/>
              <a:ext cx="843501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32742" rtl="0" eaLnBrk="1" latinLnBrk="0" hangingPunct="1"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Main colors</a:t>
              </a:r>
            </a:p>
          </p:txBody>
        </p:sp>
        <p:sp>
          <p:nvSpPr>
            <p:cNvPr id="32" name="TextBox 31"/>
            <p:cNvSpPr txBox="1"/>
            <p:nvPr userDrawn="1"/>
          </p:nvSpPr>
          <p:spPr>
            <a:xfrm rot="5400000">
              <a:off x="11742070" y="4230580"/>
              <a:ext cx="2656496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32742" rtl="0" eaLnBrk="1" latinLnBrk="0" hangingPunct="1"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Secondary colors (use only when necessary)</a:t>
              </a:r>
            </a:p>
          </p:txBody>
        </p:sp>
        <p:sp>
          <p:nvSpPr>
            <p:cNvPr id="22" name="Rectangle 21"/>
            <p:cNvSpPr/>
            <p:nvPr userDrawn="1"/>
          </p:nvSpPr>
          <p:spPr bwMode="auto">
            <a:xfrm rot="5400000">
              <a:off x="12328888" y="5187119"/>
              <a:ext cx="869930" cy="289766"/>
            </a:xfrm>
            <a:prstGeom prst="rect">
              <a:avLst/>
            </a:prstGeom>
            <a:solidFill>
              <a:srgbClr val="A8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Red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50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168 G:0 B:0</a:t>
              </a:r>
              <a:endParaRPr lang="en-US" sz="50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" name="Rectangle 22"/>
            <p:cNvSpPr/>
            <p:nvPr userDrawn="1"/>
          </p:nvSpPr>
          <p:spPr bwMode="auto">
            <a:xfrm rot="5400000">
              <a:off x="12328888" y="3353997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Light Blue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R:16</a:t>
              </a:r>
              <a:r>
                <a:rPr lang="en-US" sz="50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 G:124 B:16</a:t>
              </a:r>
              <a:endParaRPr lang="en-US" sz="50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" name="Rectangle 23"/>
            <p:cNvSpPr/>
            <p:nvPr userDrawn="1"/>
          </p:nvSpPr>
          <p:spPr bwMode="auto">
            <a:xfrm rot="5400000">
              <a:off x="12328888" y="4272719"/>
              <a:ext cx="869930" cy="289766"/>
            </a:xfrm>
            <a:prstGeom prst="rect">
              <a:avLst/>
            </a:prstGeom>
            <a:solidFill>
              <a:srgbClr val="002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Blue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R0 G32 B80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38" r:id="rId1"/>
    <p:sldLayoutId id="2147484300" r:id="rId2"/>
    <p:sldLayoutId id="2147484295" r:id="rId3"/>
    <p:sldLayoutId id="2147484240" r:id="rId4"/>
    <p:sldLayoutId id="2147484296" r:id="rId5"/>
    <p:sldLayoutId id="2147484241" r:id="rId6"/>
    <p:sldLayoutId id="2147484297" r:id="rId7"/>
    <p:sldLayoutId id="2147484244" r:id="rId8"/>
    <p:sldLayoutId id="2147484298" r:id="rId9"/>
    <p:sldLayoutId id="2147484245" r:id="rId10"/>
    <p:sldLayoutId id="2147484247" r:id="rId11"/>
    <p:sldLayoutId id="2147484249" r:id="rId12"/>
    <p:sldLayoutId id="2147484301" r:id="rId13"/>
    <p:sldLayoutId id="2147484251" r:id="rId14"/>
    <p:sldLayoutId id="2147484252" r:id="rId15"/>
    <p:sldLayoutId id="2147484257" r:id="rId16"/>
    <p:sldLayoutId id="2147484258" r:id="rId17"/>
    <p:sldLayoutId id="2147484260" r:id="rId18"/>
    <p:sldLayoutId id="2147484299" r:id="rId19"/>
    <p:sldLayoutId id="2147484263" r:id="rId20"/>
    <p:sldLayoutId id="2147484403" r:id="rId21"/>
    <p:sldLayoutId id="2147484477" r:id="rId22"/>
    <p:sldLayoutId id="2147484478" r:id="rId23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 userDrawn="1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 userDrawn="1">
          <p15:clr>
            <a:srgbClr val="C35EA4"/>
          </p15:clr>
        </p15:guide>
        <p15:guide id="17" pos="7546" userDrawn="1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 userDrawn="1">
          <p15:clr>
            <a:srgbClr val="5ACBF0"/>
          </p15:clr>
        </p15:guide>
        <p15:guide id="25" orient="horz" pos="302" userDrawn="1">
          <p15:clr>
            <a:srgbClr val="C35EA4"/>
          </p15:clr>
        </p15:guide>
        <p15:guide id="26" orient="horz" pos="4104" userDrawn="1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12618967" y="0"/>
            <a:ext cx="952401" cy="5766967"/>
            <a:chOff x="12618967" y="0"/>
            <a:chExt cx="952401" cy="5766967"/>
          </a:xfrm>
        </p:grpSpPr>
        <p:grpSp>
          <p:nvGrpSpPr>
            <p:cNvPr id="26" name="Group 25"/>
            <p:cNvGrpSpPr/>
            <p:nvPr userDrawn="1"/>
          </p:nvGrpSpPr>
          <p:grpSpPr>
            <a:xfrm rot="5400000">
              <a:off x="11584220" y="1040742"/>
              <a:ext cx="2698730" cy="629236"/>
              <a:chOff x="1584344" y="4543426"/>
              <a:chExt cx="2698730" cy="629236"/>
            </a:xfrm>
          </p:grpSpPr>
          <p:sp>
            <p:nvSpPr>
              <p:cNvPr id="37" name="Rectangle 36"/>
              <p:cNvSpPr/>
              <p:nvPr userDrawn="1"/>
            </p:nvSpPr>
            <p:spPr bwMode="auto">
              <a:xfrm>
                <a:off x="1586734" y="4543428"/>
                <a:ext cx="869930" cy="28976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Oragen</a:t>
                </a:r>
                <a:endPara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endParaRP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216 G:59 B:1</a:t>
                </a:r>
                <a:endParaRPr lang="en-US" sz="5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1" name="Rectangle 40"/>
              <p:cNvSpPr/>
              <p:nvPr userDrawn="1"/>
            </p:nvSpPr>
            <p:spPr bwMode="auto">
              <a:xfrm>
                <a:off x="2505456" y="4543427"/>
                <a:ext cx="869930" cy="28976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R:0 G:120 B:215</a:t>
                </a:r>
              </a:p>
            </p:txBody>
          </p:sp>
          <p:sp>
            <p:nvSpPr>
              <p:cNvPr id="42" name="Rectangle 41"/>
              <p:cNvSpPr/>
              <p:nvPr userDrawn="1"/>
            </p:nvSpPr>
            <p:spPr bwMode="auto">
              <a:xfrm>
                <a:off x="3413144" y="4543426"/>
                <a:ext cx="869930" cy="28976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Dark Gray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R:80 G:80 B:80</a:t>
                </a:r>
              </a:p>
            </p:txBody>
          </p:sp>
          <p:sp>
            <p:nvSpPr>
              <p:cNvPr id="43" name="Rectangle 42"/>
              <p:cNvSpPr/>
              <p:nvPr userDrawn="1"/>
            </p:nvSpPr>
            <p:spPr bwMode="auto">
              <a:xfrm>
                <a:off x="2498744" y="4882896"/>
                <a:ext cx="869930" cy="289766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Yellow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G:185 B:0</a:t>
                </a:r>
              </a:p>
            </p:txBody>
          </p:sp>
          <p:sp>
            <p:nvSpPr>
              <p:cNvPr id="44" name="Rectangle 43"/>
              <p:cNvSpPr/>
              <p:nvPr userDrawn="1"/>
            </p:nvSpPr>
            <p:spPr bwMode="auto">
              <a:xfrm>
                <a:off x="3413144" y="4882895"/>
                <a:ext cx="869930" cy="289766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Orange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G:140 B:0</a:t>
                </a:r>
              </a:p>
            </p:txBody>
          </p:sp>
          <p:sp>
            <p:nvSpPr>
              <p:cNvPr id="45" name="Rectangle 44"/>
              <p:cNvSpPr/>
              <p:nvPr userDrawn="1"/>
            </p:nvSpPr>
            <p:spPr bwMode="auto">
              <a:xfrm>
                <a:off x="1584344" y="4882896"/>
                <a:ext cx="869930" cy="28976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210 G:210 B:210</a:t>
                </a:r>
                <a:endParaRPr lang="en-US" sz="500" dirty="0">
                  <a:gradFill>
                    <a:gsLst>
                      <a:gs pos="37168">
                        <a:srgbClr val="292929"/>
                      </a:gs>
                      <a:gs pos="72000">
                        <a:srgbClr val="292929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28" name="TextBox 27"/>
            <p:cNvSpPr txBox="1"/>
            <p:nvPr userDrawn="1"/>
          </p:nvSpPr>
          <p:spPr>
            <a:xfrm rot="5400000">
              <a:off x="12988035" y="260168"/>
              <a:ext cx="843501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32742" rtl="0" eaLnBrk="1" latinLnBrk="0" hangingPunct="1"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Main colors</a:t>
              </a:r>
            </a:p>
          </p:txBody>
        </p:sp>
        <p:sp>
          <p:nvSpPr>
            <p:cNvPr id="32" name="TextBox 31"/>
            <p:cNvSpPr txBox="1"/>
            <p:nvPr userDrawn="1"/>
          </p:nvSpPr>
          <p:spPr>
            <a:xfrm rot="5400000">
              <a:off x="11742070" y="4230580"/>
              <a:ext cx="2656496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32742" rtl="0" eaLnBrk="1" latinLnBrk="0" hangingPunct="1"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Secondary colors (use only when necessary)</a:t>
              </a:r>
            </a:p>
          </p:txBody>
        </p:sp>
        <p:sp>
          <p:nvSpPr>
            <p:cNvPr id="22" name="Rectangle 21"/>
            <p:cNvSpPr/>
            <p:nvPr userDrawn="1"/>
          </p:nvSpPr>
          <p:spPr bwMode="auto">
            <a:xfrm rot="5400000">
              <a:off x="12328888" y="5187119"/>
              <a:ext cx="869930" cy="289766"/>
            </a:xfrm>
            <a:prstGeom prst="rect">
              <a:avLst/>
            </a:prstGeom>
            <a:solidFill>
              <a:srgbClr val="A8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Red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50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168 G:0 B:0</a:t>
              </a:r>
              <a:endParaRPr lang="en-US" sz="50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" name="Rectangle 22"/>
            <p:cNvSpPr/>
            <p:nvPr userDrawn="1"/>
          </p:nvSpPr>
          <p:spPr bwMode="auto">
            <a:xfrm rot="5400000">
              <a:off x="12328888" y="3353997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Light Blue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R:16</a:t>
              </a:r>
              <a:r>
                <a:rPr lang="en-US" sz="50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 G:124 B:16</a:t>
              </a:r>
              <a:endParaRPr lang="en-US" sz="50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" name="Rectangle 23"/>
            <p:cNvSpPr/>
            <p:nvPr userDrawn="1"/>
          </p:nvSpPr>
          <p:spPr bwMode="auto">
            <a:xfrm rot="5400000">
              <a:off x="12328888" y="4272719"/>
              <a:ext cx="869930" cy="289766"/>
            </a:xfrm>
            <a:prstGeom prst="rect">
              <a:avLst/>
            </a:prstGeom>
            <a:solidFill>
              <a:srgbClr val="002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Blue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R0 G32 B80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18283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05" r:id="rId1"/>
    <p:sldLayoutId id="2147484406" r:id="rId2"/>
    <p:sldLayoutId id="2147484407" r:id="rId3"/>
    <p:sldLayoutId id="2147484408" r:id="rId4"/>
    <p:sldLayoutId id="2147484409" r:id="rId5"/>
    <p:sldLayoutId id="2147484410" r:id="rId6"/>
    <p:sldLayoutId id="2147484411" r:id="rId7"/>
    <p:sldLayoutId id="2147484412" r:id="rId8"/>
    <p:sldLayoutId id="2147484413" r:id="rId9"/>
    <p:sldLayoutId id="2147484414" r:id="rId10"/>
    <p:sldLayoutId id="2147484415" r:id="rId11"/>
    <p:sldLayoutId id="2147484416" r:id="rId12"/>
    <p:sldLayoutId id="2147484417" r:id="rId13"/>
    <p:sldLayoutId id="2147484418" r:id="rId14"/>
    <p:sldLayoutId id="2147484419" r:id="rId15"/>
    <p:sldLayoutId id="2147484420" r:id="rId16"/>
    <p:sldLayoutId id="2147484421" r:id="rId17"/>
    <p:sldLayoutId id="2147484422" r:id="rId18"/>
    <p:sldLayoutId id="2147484423" r:id="rId19"/>
    <p:sldLayoutId id="2147484424" r:id="rId20"/>
    <p:sldLayoutId id="2147484425" r:id="rId21"/>
    <p:sldLayoutId id="2147484426" r:id="rId22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12618967" y="0"/>
            <a:ext cx="952401" cy="5766965"/>
            <a:chOff x="12618967" y="0"/>
            <a:chExt cx="952401" cy="5766965"/>
          </a:xfrm>
        </p:grpSpPr>
        <p:grpSp>
          <p:nvGrpSpPr>
            <p:cNvPr id="26" name="Group 25"/>
            <p:cNvGrpSpPr/>
            <p:nvPr userDrawn="1"/>
          </p:nvGrpSpPr>
          <p:grpSpPr>
            <a:xfrm rot="5400000">
              <a:off x="11582059" y="1045293"/>
              <a:ext cx="2703052" cy="629236"/>
              <a:chOff x="1586734" y="4543426"/>
              <a:chExt cx="2703052" cy="629236"/>
            </a:xfrm>
          </p:grpSpPr>
          <p:sp>
            <p:nvSpPr>
              <p:cNvPr id="45" name="Rectangle 44"/>
              <p:cNvSpPr/>
              <p:nvPr userDrawn="1"/>
            </p:nvSpPr>
            <p:spPr bwMode="auto">
              <a:xfrm>
                <a:off x="1586734" y="4543427"/>
                <a:ext cx="869930" cy="28976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0 G:120 B:215</a:t>
                </a:r>
                <a:endParaRPr lang="en-US" sz="50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7" name="Rectangle 36"/>
              <p:cNvSpPr/>
              <p:nvPr userDrawn="1"/>
            </p:nvSpPr>
            <p:spPr bwMode="auto">
              <a:xfrm>
                <a:off x="3419856" y="4543428"/>
                <a:ext cx="869930" cy="28976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Cyan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0 G:188 B:242</a:t>
                </a:r>
                <a:endParaRPr lang="en-US" sz="50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1" name="Rectangle 40"/>
              <p:cNvSpPr/>
              <p:nvPr userDrawn="1"/>
            </p:nvSpPr>
            <p:spPr bwMode="auto">
              <a:xfrm>
                <a:off x="1586734" y="4882896"/>
                <a:ext cx="869930" cy="28976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210 G:210 B:210</a:t>
                </a:r>
                <a:endParaRPr lang="en-US" sz="500">
                  <a:gradFill>
                    <a:gsLst>
                      <a:gs pos="92035">
                        <a:srgbClr val="505050"/>
                      </a:gs>
                      <a:gs pos="27000">
                        <a:srgbClr val="50505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2" name="Rectangle 41"/>
              <p:cNvSpPr/>
              <p:nvPr userDrawn="1"/>
            </p:nvSpPr>
            <p:spPr bwMode="auto">
              <a:xfrm>
                <a:off x="2505456" y="4543426"/>
                <a:ext cx="869930" cy="28976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Dark Blue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0 G:32 B:80</a:t>
                </a:r>
                <a:endParaRPr lang="en-US" sz="50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3" name="Rectangle 42"/>
              <p:cNvSpPr/>
              <p:nvPr userDrawn="1"/>
            </p:nvSpPr>
            <p:spPr bwMode="auto">
              <a:xfrm>
                <a:off x="3413144" y="4882896"/>
                <a:ext cx="869930" cy="28976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Dark Gray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80 G:80 B:80</a:t>
                </a:r>
                <a:endParaRPr lang="en-US" sz="50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4" name="Rectangle 43"/>
              <p:cNvSpPr/>
              <p:nvPr userDrawn="1"/>
            </p:nvSpPr>
            <p:spPr bwMode="auto">
              <a:xfrm>
                <a:off x="2505456" y="4882895"/>
                <a:ext cx="869930" cy="289766"/>
              </a:xfrm>
              <a:prstGeom prst="rect">
                <a:avLst/>
              </a:prstGeom>
              <a:solidFill>
                <a:srgbClr val="73737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Gray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115 G:115 B:115</a:t>
                </a:r>
                <a:endParaRPr lang="en-US" sz="50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27" name="Group 26"/>
            <p:cNvGrpSpPr/>
            <p:nvPr userDrawn="1"/>
          </p:nvGrpSpPr>
          <p:grpSpPr>
            <a:xfrm rot="5400000">
              <a:off x="11412325" y="4270556"/>
              <a:ext cx="2703052" cy="289766"/>
              <a:chOff x="4476564" y="4543426"/>
              <a:chExt cx="2703052" cy="289766"/>
            </a:xfrm>
          </p:grpSpPr>
          <p:sp>
            <p:nvSpPr>
              <p:cNvPr id="33" name="Rectangle 32"/>
              <p:cNvSpPr/>
              <p:nvPr userDrawn="1"/>
            </p:nvSpPr>
            <p:spPr bwMode="auto">
              <a:xfrm>
                <a:off x="5395286" y="4543426"/>
                <a:ext cx="869930" cy="289766"/>
              </a:xfrm>
              <a:prstGeom prst="rect">
                <a:avLst/>
              </a:prstGeom>
              <a:solidFill>
                <a:srgbClr val="5C2D9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Purple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R:92 G:45 B:145</a:t>
                </a:r>
              </a:p>
            </p:txBody>
          </p:sp>
          <p:sp>
            <p:nvSpPr>
              <p:cNvPr id="34" name="Rectangle 33"/>
              <p:cNvSpPr/>
              <p:nvPr userDrawn="1"/>
            </p:nvSpPr>
            <p:spPr bwMode="auto">
              <a:xfrm>
                <a:off x="6309686" y="4543426"/>
                <a:ext cx="869930" cy="289766"/>
              </a:xfrm>
              <a:prstGeom prst="rect">
                <a:avLst/>
              </a:prstGeom>
              <a:solidFill>
                <a:srgbClr val="D83B0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Orange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216 G:59 B:1</a:t>
                </a:r>
              </a:p>
            </p:txBody>
          </p:sp>
          <p:sp>
            <p:nvSpPr>
              <p:cNvPr id="35" name="Rectangle 34"/>
              <p:cNvSpPr/>
              <p:nvPr userDrawn="1"/>
            </p:nvSpPr>
            <p:spPr bwMode="auto">
              <a:xfrm>
                <a:off x="4476564" y="4543426"/>
                <a:ext cx="869930" cy="289766"/>
              </a:xfrm>
              <a:prstGeom prst="rect">
                <a:avLst/>
              </a:prstGeom>
              <a:solidFill>
                <a:srgbClr val="107C1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Green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16 G:124 B:16</a:t>
                </a:r>
                <a:endParaRPr lang="en-US" sz="50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28" name="TextBox 27"/>
            <p:cNvSpPr txBox="1"/>
            <p:nvPr userDrawn="1"/>
          </p:nvSpPr>
          <p:spPr>
            <a:xfrm rot="5400000">
              <a:off x="12988035" y="260168"/>
              <a:ext cx="843501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Main colors</a:t>
              </a:r>
            </a:p>
          </p:txBody>
        </p:sp>
        <p:sp>
          <p:nvSpPr>
            <p:cNvPr id="32" name="TextBox 31"/>
            <p:cNvSpPr txBox="1"/>
            <p:nvPr userDrawn="1"/>
          </p:nvSpPr>
          <p:spPr>
            <a:xfrm rot="5400000">
              <a:off x="11742070" y="4230580"/>
              <a:ext cx="2656496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Secondary colors (use only when</a:t>
              </a:r>
              <a:r>
                <a:rPr lang="en-US" sz="1000" baseline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 necessary)</a:t>
              </a:r>
              <a:endParaRPr lang="en-US" sz="1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779893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29" r:id="rId1"/>
    <p:sldLayoutId id="2147484430" r:id="rId2"/>
    <p:sldLayoutId id="2147484431" r:id="rId3"/>
    <p:sldLayoutId id="2147484432" r:id="rId4"/>
    <p:sldLayoutId id="2147484433" r:id="rId5"/>
    <p:sldLayoutId id="2147484434" r:id="rId6"/>
    <p:sldLayoutId id="2147484435" r:id="rId7"/>
    <p:sldLayoutId id="2147484436" r:id="rId8"/>
    <p:sldLayoutId id="2147484437" r:id="rId9"/>
    <p:sldLayoutId id="2147484438" r:id="rId10"/>
    <p:sldLayoutId id="2147484439" r:id="rId11"/>
    <p:sldLayoutId id="2147484440" r:id="rId12"/>
    <p:sldLayoutId id="2147484441" r:id="rId13"/>
    <p:sldLayoutId id="2147484442" r:id="rId14"/>
    <p:sldLayoutId id="2147484443" r:id="rId15"/>
    <p:sldLayoutId id="2147484444" r:id="rId16"/>
    <p:sldLayoutId id="2147484445" r:id="rId17"/>
    <p:sldLayoutId id="2147484446" r:id="rId18"/>
    <p:sldLayoutId id="2147484447" r:id="rId19"/>
    <p:sldLayoutId id="2147484448" r:id="rId20"/>
    <p:sldLayoutId id="2147484449" r:id="rId21"/>
    <p:sldLayoutId id="2147484450" r:id="rId22"/>
    <p:sldLayoutId id="2147484451" r:id="rId23"/>
    <p:sldLayoutId id="2147484452" r:id="rId24"/>
    <p:sldLayoutId id="2147484453" r:id="rId25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marL="342900" marR="0" lvl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</a:pPr>
            <a:r>
              <a:rPr lang="en-US" dirty="0"/>
              <a:t>Click to edit Master text styles</a:t>
            </a:r>
          </a:p>
          <a:p>
            <a:pPr marL="584200" marR="0" lvl="1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</a:pPr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42" name="Group 41"/>
          <p:cNvGrpSpPr/>
          <p:nvPr userDrawn="1"/>
        </p:nvGrpSpPr>
        <p:grpSpPr>
          <a:xfrm>
            <a:off x="12618967" y="0"/>
            <a:ext cx="952401" cy="5766965"/>
            <a:chOff x="12618967" y="0"/>
            <a:chExt cx="952401" cy="5766965"/>
          </a:xfrm>
        </p:grpSpPr>
        <p:grpSp>
          <p:nvGrpSpPr>
            <p:cNvPr id="43" name="Group 42"/>
            <p:cNvGrpSpPr/>
            <p:nvPr userDrawn="1"/>
          </p:nvGrpSpPr>
          <p:grpSpPr>
            <a:xfrm rot="5400000">
              <a:off x="11582059" y="1045293"/>
              <a:ext cx="2703052" cy="629236"/>
              <a:chOff x="1586734" y="4543426"/>
              <a:chExt cx="2703052" cy="629236"/>
            </a:xfrm>
          </p:grpSpPr>
          <p:sp>
            <p:nvSpPr>
              <p:cNvPr id="50" name="Rectangle 49"/>
              <p:cNvSpPr/>
              <p:nvPr userDrawn="1"/>
            </p:nvSpPr>
            <p:spPr bwMode="auto">
              <a:xfrm>
                <a:off x="2505456" y="4543427"/>
                <a:ext cx="869930" cy="289766"/>
              </a:xfrm>
              <a:prstGeom prst="rect">
                <a:avLst/>
              </a:prstGeom>
              <a:solidFill>
                <a:srgbClr val="0078D7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R:0 G:120 B:215</a:t>
                </a:r>
              </a:p>
            </p:txBody>
          </p:sp>
          <p:sp>
            <p:nvSpPr>
              <p:cNvPr id="51" name="Rectangle 50"/>
              <p:cNvSpPr/>
              <p:nvPr userDrawn="1"/>
            </p:nvSpPr>
            <p:spPr bwMode="auto">
              <a:xfrm>
                <a:off x="1586734" y="4543428"/>
                <a:ext cx="869930" cy="289766"/>
              </a:xfrm>
              <a:prstGeom prst="rect">
                <a:avLst/>
              </a:prstGeom>
              <a:solidFill>
                <a:srgbClr val="00BCF2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28319">
                          <a:srgbClr val="505050"/>
                        </a:gs>
                        <a:gs pos="79000">
                          <a:srgbClr val="50505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Cyan</a:t>
                </a:r>
              </a:p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28319">
                          <a:srgbClr val="505050"/>
                        </a:gs>
                        <a:gs pos="79000">
                          <a:srgbClr val="50505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R:0 G:188 B:242</a:t>
                </a:r>
              </a:p>
            </p:txBody>
          </p:sp>
          <p:sp>
            <p:nvSpPr>
              <p:cNvPr id="52" name="Rectangle 51"/>
              <p:cNvSpPr/>
              <p:nvPr userDrawn="1"/>
            </p:nvSpPr>
            <p:spPr bwMode="auto">
              <a:xfrm>
                <a:off x="1586734" y="4882896"/>
                <a:ext cx="869930" cy="289766"/>
              </a:xfrm>
              <a:prstGeom prst="rect">
                <a:avLst/>
              </a:prstGeom>
              <a:solidFill>
                <a:srgbClr val="D2D2D2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R:210 G:210 B:210</a:t>
                </a:r>
              </a:p>
            </p:txBody>
          </p:sp>
          <p:sp>
            <p:nvSpPr>
              <p:cNvPr id="53" name="Rectangle 52"/>
              <p:cNvSpPr/>
              <p:nvPr userDrawn="1"/>
            </p:nvSpPr>
            <p:spPr bwMode="auto">
              <a:xfrm>
                <a:off x="3419856" y="4543426"/>
                <a:ext cx="869930" cy="289766"/>
              </a:xfrm>
              <a:prstGeom prst="rect">
                <a:avLst/>
              </a:prstGeom>
              <a:solidFill>
                <a:srgbClr val="002050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Dark Blue</a:t>
                </a:r>
              </a:p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R:0 G:32 B:80</a:t>
                </a:r>
              </a:p>
            </p:txBody>
          </p:sp>
          <p:sp>
            <p:nvSpPr>
              <p:cNvPr id="54" name="Rectangle 53"/>
              <p:cNvSpPr/>
              <p:nvPr userDrawn="1"/>
            </p:nvSpPr>
            <p:spPr bwMode="auto">
              <a:xfrm>
                <a:off x="3413144" y="4882896"/>
                <a:ext cx="869930" cy="289766"/>
              </a:xfrm>
              <a:prstGeom prst="rect">
                <a:avLst/>
              </a:prstGeom>
              <a:solidFill>
                <a:srgbClr val="323232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Dark Gray</a:t>
                </a:r>
              </a:p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R:50 G:50 B:50</a:t>
                </a:r>
              </a:p>
            </p:txBody>
          </p:sp>
          <p:sp>
            <p:nvSpPr>
              <p:cNvPr id="55" name="Rectangle 54"/>
              <p:cNvSpPr/>
              <p:nvPr userDrawn="1"/>
            </p:nvSpPr>
            <p:spPr bwMode="auto">
              <a:xfrm>
                <a:off x="2505456" y="4882895"/>
                <a:ext cx="869930" cy="289766"/>
              </a:xfrm>
              <a:prstGeom prst="rect">
                <a:avLst/>
              </a:prstGeom>
              <a:solidFill>
                <a:srgbClr val="737373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Gray</a:t>
                </a:r>
              </a:p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R:115 G:115 B:115</a:t>
                </a:r>
              </a:p>
            </p:txBody>
          </p:sp>
        </p:grpSp>
        <p:grpSp>
          <p:nvGrpSpPr>
            <p:cNvPr id="44" name="Group 43"/>
            <p:cNvGrpSpPr/>
            <p:nvPr userDrawn="1"/>
          </p:nvGrpSpPr>
          <p:grpSpPr>
            <a:xfrm rot="5400000">
              <a:off x="11412325" y="4270556"/>
              <a:ext cx="2703052" cy="289766"/>
              <a:chOff x="4476564" y="4543426"/>
              <a:chExt cx="2703052" cy="289766"/>
            </a:xfrm>
          </p:grpSpPr>
          <p:sp>
            <p:nvSpPr>
              <p:cNvPr id="47" name="Rectangle 46"/>
              <p:cNvSpPr/>
              <p:nvPr userDrawn="1"/>
            </p:nvSpPr>
            <p:spPr bwMode="auto">
              <a:xfrm>
                <a:off x="5395286" y="4543426"/>
                <a:ext cx="869930" cy="289766"/>
              </a:xfrm>
              <a:prstGeom prst="rect">
                <a:avLst/>
              </a:prstGeom>
              <a:solidFill>
                <a:srgbClr val="5C2D9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baseline="0" noProof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Purple</a:t>
                </a:r>
              </a:p>
              <a:p>
                <a:pPr lvl="0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0" lang="en-US" sz="5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R:92 G:45 B:145</a:t>
                </a:r>
              </a:p>
            </p:txBody>
          </p:sp>
          <p:sp>
            <p:nvSpPr>
              <p:cNvPr id="48" name="Rectangle 47"/>
              <p:cNvSpPr/>
              <p:nvPr userDrawn="1"/>
            </p:nvSpPr>
            <p:spPr bwMode="auto">
              <a:xfrm>
                <a:off x="6309686" y="4543426"/>
                <a:ext cx="869930" cy="289766"/>
              </a:xfrm>
              <a:prstGeom prst="rect">
                <a:avLst/>
              </a:prstGeom>
              <a:solidFill>
                <a:srgbClr val="D83B01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Orange</a:t>
                </a:r>
              </a:p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R:216 G:59 B:1</a:t>
                </a:r>
              </a:p>
            </p:txBody>
          </p:sp>
          <p:sp>
            <p:nvSpPr>
              <p:cNvPr id="49" name="Rectangle 48"/>
              <p:cNvSpPr/>
              <p:nvPr userDrawn="1"/>
            </p:nvSpPr>
            <p:spPr bwMode="auto">
              <a:xfrm>
                <a:off x="4476564" y="4543426"/>
                <a:ext cx="869930" cy="289766"/>
              </a:xfrm>
              <a:prstGeom prst="rect">
                <a:avLst/>
              </a:prstGeom>
              <a:solidFill>
                <a:srgbClr val="107C10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Green</a:t>
                </a:r>
              </a:p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R:16 G:124 B:16</a:t>
                </a:r>
              </a:p>
            </p:txBody>
          </p:sp>
        </p:grpSp>
        <p:sp>
          <p:nvSpPr>
            <p:cNvPr id="45" name="TextBox 44"/>
            <p:cNvSpPr txBox="1"/>
            <p:nvPr userDrawn="1"/>
          </p:nvSpPr>
          <p:spPr>
            <a:xfrm rot="5400000">
              <a:off x="12988035" y="260168"/>
              <a:ext cx="843501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505050"/>
                      </a:gs>
                      <a:gs pos="30000">
                        <a:srgbClr val="505050"/>
                      </a:gs>
                    </a:gsLst>
                    <a:lin ang="5400000" scaled="0"/>
                  </a:gradFill>
                  <a:effectLst/>
                  <a:uLnTx/>
                  <a:uFillTx/>
                </a:rPr>
                <a:t>Main colors</a:t>
              </a:r>
            </a:p>
          </p:txBody>
        </p:sp>
        <p:sp>
          <p:nvSpPr>
            <p:cNvPr id="46" name="TextBox 45"/>
            <p:cNvSpPr txBox="1"/>
            <p:nvPr userDrawn="1"/>
          </p:nvSpPr>
          <p:spPr>
            <a:xfrm rot="5400000">
              <a:off x="11742070" y="4230580"/>
              <a:ext cx="2656496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505050"/>
                      </a:gs>
                      <a:gs pos="30000">
                        <a:srgbClr val="505050"/>
                      </a:gs>
                    </a:gsLst>
                    <a:lin ang="5400000" scaled="0"/>
                  </a:gradFill>
                  <a:effectLst/>
                  <a:uLnTx/>
                  <a:uFillTx/>
                </a:rPr>
                <a:t>Secondary colors (use only when necessary)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9293673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456" r:id="rId1"/>
    <p:sldLayoutId id="2147484457" r:id="rId2"/>
    <p:sldLayoutId id="2147484458" r:id="rId3"/>
    <p:sldLayoutId id="2147484459" r:id="rId4"/>
    <p:sldLayoutId id="2147484460" r:id="rId5"/>
    <p:sldLayoutId id="2147484461" r:id="rId6"/>
    <p:sldLayoutId id="2147484462" r:id="rId7"/>
    <p:sldLayoutId id="2147484463" r:id="rId8"/>
    <p:sldLayoutId id="2147484464" r:id="rId9"/>
    <p:sldLayoutId id="2147484465" r:id="rId10"/>
    <p:sldLayoutId id="2147484466" r:id="rId11"/>
    <p:sldLayoutId id="2147484467" r:id="rId12"/>
    <p:sldLayoutId id="2147484468" r:id="rId13"/>
    <p:sldLayoutId id="2147484469" r:id="rId14"/>
    <p:sldLayoutId id="2147484470" r:id="rId15"/>
    <p:sldLayoutId id="2147484471" r:id="rId16"/>
    <p:sldLayoutId id="2147484472" r:id="rId17"/>
    <p:sldLayoutId id="2147484473" r:id="rId18"/>
    <p:sldLayoutId id="2147484474" r:id="rId19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lang="en-US" sz="4000" kern="1200" spc="0" baseline="0" dirty="0" smtClean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lang="en-US" sz="2400" kern="1200" spc="0" baseline="0" dirty="0" smtClean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28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12.png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zaproxy.org/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pisecuniversity.com/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uxfoundation.org/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enatogroffe/OWASP-ApiTop10-Vulnerabilites_Reactor-2024-08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5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9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jp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enatogroffe/OWASP-ApiTop10-Vulnerabilites_Reactor-2024-08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8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05982" y="394849"/>
            <a:ext cx="11201400" cy="2297169"/>
          </a:xfrm>
        </p:spPr>
        <p:txBody>
          <a:bodyPr/>
          <a:lstStyle/>
          <a:p>
            <a:r>
              <a:rPr lang="pt-BR" b="1" dirty="0"/>
              <a:t>OWASP API Security Top 10</a:t>
            </a:r>
            <a:br>
              <a:rPr lang="pt-BR" sz="4800" b="1" dirty="0"/>
            </a:br>
            <a:r>
              <a:rPr lang="pt-BR" sz="4800" b="1" dirty="0"/>
              <a:t>Recomendações importantes para tornar suas APIs mais seguras</a:t>
            </a:r>
            <a:endParaRPr lang="pt-BR" sz="3600" dirty="0"/>
          </a:p>
        </p:txBody>
      </p:sp>
      <p:pic>
        <p:nvPicPr>
          <p:cNvPr id="13" name="Picture 2" descr="http://www.codeisahighway.com/content/images/2015/10/MVP_Logo_Horizontal_Preferred_Cyan300_RGB_300ppi.png">
            <a:extLst>
              <a:ext uri="{FF2B5EF4-FFF2-40B4-BE49-F238E27FC236}">
                <a16:creationId xmlns:a16="http://schemas.microsoft.com/office/drawing/2014/main" id="{915189BD-7EAE-4A0C-BD8E-B94BE30EF9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37" y="5920754"/>
            <a:ext cx="2052933" cy="828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9E586154-1869-4CFD-B96A-0D02C9051EF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84237" y="2735262"/>
            <a:ext cx="6111478" cy="1872045"/>
          </a:xfrm>
        </p:spPr>
        <p:txBody>
          <a:bodyPr/>
          <a:lstStyle/>
          <a:p>
            <a:r>
              <a:rPr lang="en-US" b="1" dirty="0"/>
              <a:t>Renato </a:t>
            </a:r>
            <a:r>
              <a:rPr lang="en-US" b="1" dirty="0" err="1"/>
              <a:t>Groffe</a:t>
            </a:r>
            <a:endParaRPr lang="en-US" b="1" dirty="0"/>
          </a:p>
          <a:p>
            <a:r>
              <a:rPr lang="en-US" sz="2800" dirty="0"/>
              <a:t>Microsoft MVP, MTAC</a:t>
            </a:r>
          </a:p>
          <a:p>
            <a:endParaRPr lang="en-US" sz="2800" dirty="0"/>
          </a:p>
          <a:p>
            <a:r>
              <a:rPr lang="en-US" sz="2800" b="1" dirty="0"/>
              <a:t>Thiago </a:t>
            </a:r>
            <a:r>
              <a:rPr lang="en-US" sz="2800" b="1" dirty="0" err="1"/>
              <a:t>Bertuzzi</a:t>
            </a:r>
            <a:endParaRPr lang="en-US" sz="2800" b="1" dirty="0"/>
          </a:p>
          <a:p>
            <a:r>
              <a:rPr lang="en-US" sz="2800" dirty="0"/>
              <a:t>Microsoft MVP</a:t>
            </a:r>
          </a:p>
          <a:p>
            <a:endParaRPr lang="en-US" sz="2800" dirty="0"/>
          </a:p>
        </p:txBody>
      </p:sp>
      <p:pic>
        <p:nvPicPr>
          <p:cNvPr id="3" name="Imagem 2" descr="Imagem digital fictícia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9E5E2309-B944-410F-85A9-E9650CD8B5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66237" y="2708433"/>
            <a:ext cx="2365249" cy="2365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755950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solidFill>
                  <a:schemeClr val="accent3">
                    <a:lumMod val="75000"/>
                  </a:schemeClr>
                </a:solidFill>
              </a:rPr>
              <a:t>API1:2023 - Broken Object Level Authorization (BOLA)</a:t>
            </a:r>
            <a:endParaRPr lang="pt-BR" sz="40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9" y="1744662"/>
            <a:ext cx="7008034" cy="4124206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494949"/>
                </a:solidFill>
              </a:rPr>
              <a:t>Acesso indevido a informações, utilizando </a:t>
            </a:r>
            <a:r>
              <a:rPr lang="pt-BR" sz="3200" dirty="0" err="1">
                <a:solidFill>
                  <a:srgbClr val="494949"/>
                </a:solidFill>
              </a:rPr>
              <a:t>IDs</a:t>
            </a:r>
            <a:r>
              <a:rPr lang="pt-BR" sz="3200" dirty="0">
                <a:solidFill>
                  <a:srgbClr val="494949"/>
                </a:solidFill>
              </a:rPr>
              <a:t> e outros dados que podem ser inferidos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2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494949"/>
                </a:solidFill>
              </a:rPr>
              <a:t>Definir níveis de acesso às informações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2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494949"/>
                </a:solidFill>
              </a:rPr>
              <a:t>Usar </a:t>
            </a:r>
            <a:r>
              <a:rPr lang="pt-BR" sz="3200" dirty="0" err="1">
                <a:solidFill>
                  <a:srgbClr val="494949"/>
                </a:solidFill>
              </a:rPr>
              <a:t>IDs</a:t>
            </a:r>
            <a:r>
              <a:rPr lang="pt-BR" sz="3200" dirty="0">
                <a:solidFill>
                  <a:srgbClr val="494949"/>
                </a:solidFill>
              </a:rPr>
              <a:t> gerados randomicamente</a:t>
            </a:r>
          </a:p>
        </p:txBody>
      </p:sp>
      <p:pic>
        <p:nvPicPr>
          <p:cNvPr id="8" name="Imagem 7" descr="Forma&#10;&#10;Descrição gerada automaticamente com confiança média">
            <a:extLst>
              <a:ext uri="{FF2B5EF4-FFF2-40B4-BE49-F238E27FC236}">
                <a16:creationId xmlns:a16="http://schemas.microsoft.com/office/drawing/2014/main" id="{E8B0235A-1BB9-BD0D-E8E0-571CFFA1C5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5806"/>
          <a:stretch/>
        </p:blipFill>
        <p:spPr>
          <a:xfrm>
            <a:off x="8351837" y="1761862"/>
            <a:ext cx="3429000" cy="3489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130078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solidFill>
                  <a:schemeClr val="accent3">
                    <a:lumMod val="75000"/>
                  </a:schemeClr>
                </a:solidFill>
              </a:rPr>
              <a:t>API1:2023 - Broken Object Level Authorization (BOLA)</a:t>
            </a:r>
            <a:endParaRPr lang="pt-BR" sz="4000" dirty="0">
              <a:solidFill>
                <a:schemeClr val="accent3">
                  <a:lumMod val="75000"/>
                </a:schemeClr>
              </a:solidFill>
            </a:endParaRPr>
          </a:p>
        </p:txBody>
      </p:sp>
      <p:pic>
        <p:nvPicPr>
          <p:cNvPr id="7" name="Gráfico 6">
            <a:extLst>
              <a:ext uri="{FF2B5EF4-FFF2-40B4-BE49-F238E27FC236}">
                <a16:creationId xmlns:a16="http://schemas.microsoft.com/office/drawing/2014/main" id="{20B32832-82AB-3509-DA0E-D9A7630C2A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89237" y="3125787"/>
            <a:ext cx="1295400" cy="1295400"/>
          </a:xfrm>
          <a:prstGeom prst="rect">
            <a:avLst/>
          </a:prstGeom>
        </p:spPr>
      </p:pic>
      <p:pic>
        <p:nvPicPr>
          <p:cNvPr id="10" name="Gráfico 9">
            <a:extLst>
              <a:ext uri="{FF2B5EF4-FFF2-40B4-BE49-F238E27FC236}">
                <a16:creationId xmlns:a16="http://schemas.microsoft.com/office/drawing/2014/main" id="{E139DE19-5B36-7CC2-1A28-64B8DDACA9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056437" y="1744662"/>
            <a:ext cx="1381125" cy="1381125"/>
          </a:xfrm>
          <a:prstGeom prst="rect">
            <a:avLst/>
          </a:prstGeom>
        </p:spPr>
      </p:pic>
      <p:pic>
        <p:nvPicPr>
          <p:cNvPr id="11" name="Gráfico 10">
            <a:extLst>
              <a:ext uri="{FF2B5EF4-FFF2-40B4-BE49-F238E27FC236}">
                <a16:creationId xmlns:a16="http://schemas.microsoft.com/office/drawing/2014/main" id="{879B47DB-666E-DB4C-7476-E02040A645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056437" y="4030662"/>
            <a:ext cx="1381125" cy="1381125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224ACDE5-7B9D-48E5-E10A-025999DD29C9}"/>
              </a:ext>
            </a:extLst>
          </p:cNvPr>
          <p:cNvSpPr txBox="1"/>
          <p:nvPr/>
        </p:nvSpPr>
        <p:spPr>
          <a:xfrm>
            <a:off x="2484437" y="4421187"/>
            <a:ext cx="2057400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pt-BR" sz="24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Usuário A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F482F954-3150-888D-9527-0789DA85AF1E}"/>
              </a:ext>
            </a:extLst>
          </p:cNvPr>
          <p:cNvSpPr txBox="1"/>
          <p:nvPr/>
        </p:nvSpPr>
        <p:spPr>
          <a:xfrm>
            <a:off x="8351837" y="1955092"/>
            <a:ext cx="2057400" cy="960263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pt-BR" sz="24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Dados Usuário A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51F8F5DE-C062-DBAC-A676-015A5BEC5EDF}"/>
              </a:ext>
            </a:extLst>
          </p:cNvPr>
          <p:cNvSpPr txBox="1"/>
          <p:nvPr/>
        </p:nvSpPr>
        <p:spPr>
          <a:xfrm>
            <a:off x="8351837" y="4241092"/>
            <a:ext cx="2057400" cy="960263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pt-BR" sz="24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Dados Usuário B</a:t>
            </a:r>
          </a:p>
        </p:txBody>
      </p:sp>
      <p:cxnSp>
        <p:nvCxnSpPr>
          <p:cNvPr id="16" name="Conector de Seta Reta 15">
            <a:extLst>
              <a:ext uri="{FF2B5EF4-FFF2-40B4-BE49-F238E27FC236}">
                <a16:creationId xmlns:a16="http://schemas.microsoft.com/office/drawing/2014/main" id="{F3E991ED-CECA-1DF3-CC2E-725E3B23D6E2}"/>
              </a:ext>
            </a:extLst>
          </p:cNvPr>
          <p:cNvCxnSpPr/>
          <p:nvPr/>
        </p:nvCxnSpPr>
        <p:spPr>
          <a:xfrm flipV="1">
            <a:off x="4160837" y="2435223"/>
            <a:ext cx="2667000" cy="1138239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8" name="Conector de Seta Reta 17">
            <a:extLst>
              <a:ext uri="{FF2B5EF4-FFF2-40B4-BE49-F238E27FC236}">
                <a16:creationId xmlns:a16="http://schemas.microsoft.com/office/drawing/2014/main" id="{4CE11B9F-6E22-B6A9-E2F8-82EF182EC851}"/>
              </a:ext>
            </a:extLst>
          </p:cNvPr>
          <p:cNvCxnSpPr>
            <a:cxnSpLocks/>
          </p:cNvCxnSpPr>
          <p:nvPr/>
        </p:nvCxnSpPr>
        <p:spPr>
          <a:xfrm>
            <a:off x="4198937" y="4183062"/>
            <a:ext cx="2781300" cy="685800"/>
          </a:xfrm>
          <a:prstGeom prst="straightConnector1">
            <a:avLst/>
          </a:prstGeom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1044267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solidFill>
                  <a:schemeClr val="accent3">
                    <a:lumMod val="75000"/>
                  </a:schemeClr>
                </a:solidFill>
              </a:rPr>
              <a:t>API2:2023 - Broken Authentication</a:t>
            </a:r>
            <a:endParaRPr lang="pt-BR" sz="40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9" y="1744662"/>
            <a:ext cx="7008034" cy="4124206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494949"/>
                </a:solidFill>
              </a:rPr>
              <a:t>Tokens de autenticação podem ser comprometidos através de manipulação dos dados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2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494949"/>
                </a:solidFill>
              </a:rPr>
              <a:t>Senhas fracas, </a:t>
            </a:r>
            <a:r>
              <a:rPr lang="pt-BR" sz="3200" dirty="0" err="1">
                <a:solidFill>
                  <a:srgbClr val="494949"/>
                </a:solidFill>
              </a:rPr>
              <a:t>credential</a:t>
            </a:r>
            <a:r>
              <a:rPr lang="pt-BR" sz="3200" dirty="0">
                <a:solidFill>
                  <a:srgbClr val="494949"/>
                </a:solidFill>
              </a:rPr>
              <a:t> </a:t>
            </a:r>
            <a:r>
              <a:rPr lang="pt-BR" sz="3200" dirty="0" err="1">
                <a:solidFill>
                  <a:srgbClr val="494949"/>
                </a:solidFill>
              </a:rPr>
              <a:t>stuffing</a:t>
            </a:r>
            <a:endParaRPr lang="pt-BR" sz="32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2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494949"/>
                </a:solidFill>
              </a:rPr>
              <a:t>JWT não envolve criptografia num </a:t>
            </a:r>
            <a:r>
              <a:rPr lang="pt-BR" sz="3200" dirty="0" err="1">
                <a:solidFill>
                  <a:srgbClr val="494949"/>
                </a:solidFill>
              </a:rPr>
              <a:t>payload</a:t>
            </a:r>
            <a:r>
              <a:rPr lang="pt-BR" sz="3200" dirty="0">
                <a:solidFill>
                  <a:srgbClr val="494949"/>
                </a:solidFill>
              </a:rPr>
              <a:t> (</a:t>
            </a:r>
            <a:r>
              <a:rPr lang="pt-BR" sz="3200" b="1" dirty="0">
                <a:solidFill>
                  <a:srgbClr val="494949"/>
                </a:solidFill>
              </a:rPr>
              <a:t>base64</a:t>
            </a:r>
            <a:r>
              <a:rPr lang="pt-BR" sz="3200" dirty="0">
                <a:solidFill>
                  <a:srgbClr val="494949"/>
                </a:solidFill>
              </a:rPr>
              <a:t>)</a:t>
            </a:r>
          </a:p>
        </p:txBody>
      </p:sp>
      <p:pic>
        <p:nvPicPr>
          <p:cNvPr id="8" name="Imagem 7" descr="Forma&#10;&#10;Descrição gerada automaticamente com confiança média">
            <a:extLst>
              <a:ext uri="{FF2B5EF4-FFF2-40B4-BE49-F238E27FC236}">
                <a16:creationId xmlns:a16="http://schemas.microsoft.com/office/drawing/2014/main" id="{E8B0235A-1BB9-BD0D-E8E0-571CFFA1C5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5806"/>
          <a:stretch/>
        </p:blipFill>
        <p:spPr>
          <a:xfrm>
            <a:off x="8351837" y="1761862"/>
            <a:ext cx="3429000" cy="3489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656978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solidFill>
                  <a:schemeClr val="accent3">
                    <a:lumMod val="75000"/>
                  </a:schemeClr>
                </a:solidFill>
              </a:rPr>
              <a:t>API3:2023 - Broken Object Property Level Authorization (BOPLA)</a:t>
            </a:r>
            <a:endParaRPr lang="pt-BR" sz="36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9" y="1490083"/>
            <a:ext cx="7008034" cy="5207579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494949"/>
                </a:solidFill>
              </a:rPr>
              <a:t>Exposição de dados em excesso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2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494949"/>
                </a:solidFill>
              </a:rPr>
              <a:t>Dados sensíveis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2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494949"/>
                </a:solidFill>
              </a:rPr>
              <a:t>Possibilidade de edição de dados sensíveis (senha, dados pessoais, documentos)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2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494949"/>
                </a:solidFill>
              </a:rPr>
              <a:t>Falta de melhores controles de autenticação</a:t>
            </a:r>
          </a:p>
        </p:txBody>
      </p:sp>
      <p:pic>
        <p:nvPicPr>
          <p:cNvPr id="8" name="Imagem 7" descr="Forma&#10;&#10;Descrição gerada automaticamente com confiança média">
            <a:extLst>
              <a:ext uri="{FF2B5EF4-FFF2-40B4-BE49-F238E27FC236}">
                <a16:creationId xmlns:a16="http://schemas.microsoft.com/office/drawing/2014/main" id="{E8B0235A-1BB9-BD0D-E8E0-571CFFA1C5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5806"/>
          <a:stretch/>
        </p:blipFill>
        <p:spPr>
          <a:xfrm>
            <a:off x="8351837" y="1761862"/>
            <a:ext cx="3429000" cy="3489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464607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solidFill>
                  <a:schemeClr val="accent3">
                    <a:lumMod val="75000"/>
                  </a:schemeClr>
                </a:solidFill>
              </a:rPr>
              <a:t>API4:2023 - Unrestricted Resource Consumption</a:t>
            </a:r>
            <a:endParaRPr lang="pt-BR" sz="40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9" y="1490083"/>
            <a:ext cx="8077198" cy="3237809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494949"/>
                </a:solidFill>
              </a:rPr>
              <a:t>Uso de APIs sem restrições e até a exaustão de recursos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2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dirty="0" err="1">
                <a:solidFill>
                  <a:srgbClr val="494949"/>
                </a:solidFill>
              </a:rPr>
              <a:t>Denial</a:t>
            </a:r>
            <a:r>
              <a:rPr lang="pt-BR" sz="3200" dirty="0">
                <a:solidFill>
                  <a:srgbClr val="494949"/>
                </a:solidFill>
              </a:rPr>
              <a:t> </a:t>
            </a:r>
            <a:r>
              <a:rPr lang="pt-BR" sz="3200" dirty="0" err="1">
                <a:solidFill>
                  <a:srgbClr val="494949"/>
                </a:solidFill>
              </a:rPr>
              <a:t>of</a:t>
            </a:r>
            <a:r>
              <a:rPr lang="pt-BR" sz="3200" dirty="0">
                <a:solidFill>
                  <a:srgbClr val="494949"/>
                </a:solidFill>
              </a:rPr>
              <a:t> Service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2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494949"/>
                </a:solidFill>
              </a:rPr>
              <a:t>Degradação de performance</a:t>
            </a:r>
          </a:p>
        </p:txBody>
      </p:sp>
      <p:pic>
        <p:nvPicPr>
          <p:cNvPr id="8" name="Imagem 7" descr="Forma&#10;&#10;Descrição gerada automaticamente com confiança média">
            <a:extLst>
              <a:ext uri="{FF2B5EF4-FFF2-40B4-BE49-F238E27FC236}">
                <a16:creationId xmlns:a16="http://schemas.microsoft.com/office/drawing/2014/main" id="{E8B0235A-1BB9-BD0D-E8E0-571CFFA1C5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5806"/>
          <a:stretch/>
        </p:blipFill>
        <p:spPr>
          <a:xfrm>
            <a:off x="8351837" y="1761862"/>
            <a:ext cx="3429000" cy="3489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339170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solidFill>
                  <a:schemeClr val="accent3">
                    <a:lumMod val="75000"/>
                  </a:schemeClr>
                </a:solidFill>
              </a:rPr>
              <a:t>API4:2023 - Unrestricted Resource Consumption</a:t>
            </a:r>
            <a:endParaRPr lang="pt-BR" sz="40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9" y="1490083"/>
            <a:ext cx="8077198" cy="3237809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494949"/>
                </a:solidFill>
              </a:rPr>
              <a:t>APIs Gateways com policies limitando uso de APIs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2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494949"/>
                </a:solidFill>
              </a:rPr>
              <a:t>Rate </a:t>
            </a:r>
            <a:r>
              <a:rPr lang="pt-BR" sz="3200" dirty="0" err="1">
                <a:solidFill>
                  <a:srgbClr val="494949"/>
                </a:solidFill>
              </a:rPr>
              <a:t>Limit</a:t>
            </a:r>
            <a:endParaRPr lang="pt-BR" sz="32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2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494949"/>
                </a:solidFill>
              </a:rPr>
              <a:t>Erro 429 (Too </a:t>
            </a:r>
            <a:r>
              <a:rPr lang="pt-BR" sz="3200" dirty="0" err="1">
                <a:solidFill>
                  <a:srgbClr val="494949"/>
                </a:solidFill>
              </a:rPr>
              <a:t>many</a:t>
            </a:r>
            <a:r>
              <a:rPr lang="pt-BR" sz="3200" dirty="0">
                <a:solidFill>
                  <a:srgbClr val="494949"/>
                </a:solidFill>
              </a:rPr>
              <a:t> </a:t>
            </a:r>
            <a:r>
              <a:rPr lang="pt-BR" sz="3200" dirty="0" err="1">
                <a:solidFill>
                  <a:srgbClr val="494949"/>
                </a:solidFill>
              </a:rPr>
              <a:t>requests</a:t>
            </a:r>
            <a:r>
              <a:rPr lang="pt-BR" sz="3200" dirty="0">
                <a:solidFill>
                  <a:srgbClr val="494949"/>
                </a:solidFill>
              </a:rPr>
              <a:t>)</a:t>
            </a:r>
          </a:p>
        </p:txBody>
      </p:sp>
      <p:pic>
        <p:nvPicPr>
          <p:cNvPr id="8" name="Imagem 7" descr="Forma&#10;&#10;Descrição gerada automaticamente com confiança média">
            <a:extLst>
              <a:ext uri="{FF2B5EF4-FFF2-40B4-BE49-F238E27FC236}">
                <a16:creationId xmlns:a16="http://schemas.microsoft.com/office/drawing/2014/main" id="{E8B0235A-1BB9-BD0D-E8E0-571CFFA1C5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5806"/>
          <a:stretch/>
        </p:blipFill>
        <p:spPr>
          <a:xfrm>
            <a:off x="8351837" y="1761862"/>
            <a:ext cx="3429000" cy="3489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889865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solidFill>
                  <a:schemeClr val="accent3">
                    <a:lumMod val="75000"/>
                  </a:schemeClr>
                </a:solidFill>
              </a:rPr>
              <a:t>API5:2023 - Broken Function Level Authorization (BFLA)</a:t>
            </a:r>
            <a:endParaRPr lang="pt-BR" sz="40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9" y="1490083"/>
            <a:ext cx="7008034" cy="4967514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Capacidade do Usuário A executar transações em nome do Usuário B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BOLA (visualização de dados) x</a:t>
            </a:r>
            <a:br>
              <a:rPr lang="pt-BR" sz="2800" dirty="0">
                <a:solidFill>
                  <a:srgbClr val="494949"/>
                </a:solidFill>
              </a:rPr>
            </a:br>
            <a:r>
              <a:rPr lang="pt-BR" sz="2800" dirty="0">
                <a:solidFill>
                  <a:srgbClr val="494949"/>
                </a:solidFill>
              </a:rPr>
              <a:t>BFLA (transações)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Cuidados expondo </a:t>
            </a:r>
            <a:r>
              <a:rPr lang="pt-BR" sz="2800" dirty="0" err="1">
                <a:solidFill>
                  <a:srgbClr val="494949"/>
                </a:solidFill>
              </a:rPr>
              <a:t>endpoints</a:t>
            </a:r>
            <a:r>
              <a:rPr lang="pt-BR" sz="2800" dirty="0">
                <a:solidFill>
                  <a:srgbClr val="494949"/>
                </a:solidFill>
              </a:rPr>
              <a:t> do tipo POST, PUT, DELETE ou de funções administrativas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Definir controles de autorização claros</a:t>
            </a:r>
          </a:p>
        </p:txBody>
      </p:sp>
      <p:pic>
        <p:nvPicPr>
          <p:cNvPr id="8" name="Imagem 7" descr="Forma&#10;&#10;Descrição gerada automaticamente com confiança média">
            <a:extLst>
              <a:ext uri="{FF2B5EF4-FFF2-40B4-BE49-F238E27FC236}">
                <a16:creationId xmlns:a16="http://schemas.microsoft.com/office/drawing/2014/main" id="{E8B0235A-1BB9-BD0D-E8E0-571CFFA1C5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5806"/>
          <a:stretch/>
        </p:blipFill>
        <p:spPr>
          <a:xfrm>
            <a:off x="8351837" y="1761862"/>
            <a:ext cx="3429000" cy="3489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415098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solidFill>
                  <a:schemeClr val="accent3">
                    <a:lumMod val="75000"/>
                  </a:schemeClr>
                </a:solidFill>
              </a:rPr>
              <a:t>API6:2023 - Unrestricted Access to Sensitive Business Flows</a:t>
            </a:r>
            <a:endParaRPr lang="pt-BR" sz="36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9" y="1490083"/>
            <a:ext cx="7008034" cy="4191917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Ataques direcionados a APIs que fazem parte de um fluxo específico do negócio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Comprometer operações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Limitar o acesso a APIs críticas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Instrumentação/</a:t>
            </a:r>
            <a:r>
              <a:rPr lang="pt-BR" sz="2800" dirty="0" err="1">
                <a:solidFill>
                  <a:srgbClr val="494949"/>
                </a:solidFill>
              </a:rPr>
              <a:t>Observabilidade</a:t>
            </a:r>
            <a:r>
              <a:rPr lang="pt-BR" sz="2800" dirty="0">
                <a:solidFill>
                  <a:srgbClr val="494949"/>
                </a:solidFill>
              </a:rPr>
              <a:t>, analisando tráfegos anormais</a:t>
            </a:r>
          </a:p>
        </p:txBody>
      </p:sp>
      <p:pic>
        <p:nvPicPr>
          <p:cNvPr id="8" name="Imagem 7" descr="Forma&#10;&#10;Descrição gerada automaticamente com confiança média">
            <a:extLst>
              <a:ext uri="{FF2B5EF4-FFF2-40B4-BE49-F238E27FC236}">
                <a16:creationId xmlns:a16="http://schemas.microsoft.com/office/drawing/2014/main" id="{E8B0235A-1BB9-BD0D-E8E0-571CFFA1C5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5806"/>
          <a:stretch/>
        </p:blipFill>
        <p:spPr>
          <a:xfrm>
            <a:off x="8351837" y="1761862"/>
            <a:ext cx="3429000" cy="3489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322884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API7:2023 Server Side Request Forgery  (SSRF)</a:t>
            </a:r>
            <a:endParaRPr lang="pt-BR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9" y="1744662"/>
            <a:ext cx="7619998" cy="3237809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494949"/>
                </a:solidFill>
              </a:rPr>
              <a:t>URLs informadas por um consumidor podem levar a eventuais ataques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2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494949"/>
                </a:solidFill>
              </a:rPr>
              <a:t>Validar dados fornecidos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2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494949"/>
                </a:solidFill>
              </a:rPr>
              <a:t>Evitar redirecionamentos via HTTP</a:t>
            </a:r>
          </a:p>
        </p:txBody>
      </p:sp>
      <p:pic>
        <p:nvPicPr>
          <p:cNvPr id="8" name="Imagem 7" descr="Forma&#10;&#10;Descrição gerada automaticamente com confiança média">
            <a:extLst>
              <a:ext uri="{FF2B5EF4-FFF2-40B4-BE49-F238E27FC236}">
                <a16:creationId xmlns:a16="http://schemas.microsoft.com/office/drawing/2014/main" id="{E8B0235A-1BB9-BD0D-E8E0-571CFFA1C5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5806"/>
          <a:stretch/>
        </p:blipFill>
        <p:spPr>
          <a:xfrm>
            <a:off x="8351837" y="1761862"/>
            <a:ext cx="3429000" cy="3489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79041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API7:2023 Server Side Request Forgery  (SSRF)</a:t>
            </a:r>
            <a:endParaRPr lang="pt-BR" dirty="0">
              <a:solidFill>
                <a:schemeClr val="accent3">
                  <a:lumMod val="75000"/>
                </a:schemeClr>
              </a:solidFill>
            </a:endParaRP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37589D9C-81B5-5C3F-9461-1B49FCE87E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0037" y="2201862"/>
            <a:ext cx="9018576" cy="3677478"/>
          </a:xfrm>
          <a:prstGeom prst="rect">
            <a:avLst/>
          </a:prstGeom>
        </p:spPr>
      </p:pic>
      <p:sp>
        <p:nvSpPr>
          <p:cNvPr id="13" name="Espaço Reservado para Texto 2">
            <a:extLst>
              <a:ext uri="{FF2B5EF4-FFF2-40B4-BE49-F238E27FC236}">
                <a16:creationId xmlns:a16="http://schemas.microsoft.com/office/drawing/2014/main" id="{CBA30A4E-E500-FC29-233C-7CFF515D8E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7037" y="1287462"/>
            <a:ext cx="7619998" cy="627864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494949"/>
                </a:solidFill>
              </a:rPr>
              <a:t>Uma tentativa de </a:t>
            </a:r>
            <a:r>
              <a:rPr lang="pt-BR" sz="3200" dirty="0" err="1">
                <a:solidFill>
                  <a:srgbClr val="494949"/>
                </a:solidFill>
              </a:rPr>
              <a:t>port</a:t>
            </a:r>
            <a:r>
              <a:rPr lang="pt-BR" sz="3200" dirty="0">
                <a:solidFill>
                  <a:srgbClr val="494949"/>
                </a:solidFill>
              </a:rPr>
              <a:t> </a:t>
            </a:r>
            <a:r>
              <a:rPr lang="pt-BR" sz="3200" dirty="0" err="1">
                <a:solidFill>
                  <a:srgbClr val="494949"/>
                </a:solidFill>
              </a:rPr>
              <a:t>scanning</a:t>
            </a:r>
            <a:r>
              <a:rPr lang="pt-BR" sz="3200" dirty="0">
                <a:solidFill>
                  <a:srgbClr val="494949"/>
                </a:solidFill>
              </a:rPr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4066839787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01916" y="1238303"/>
            <a:ext cx="8957810" cy="518160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pt-BR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Arquiteto de Soluções/Software</a:t>
            </a:r>
          </a:p>
          <a:p>
            <a:pPr>
              <a:lnSpc>
                <a:spcPct val="100000"/>
              </a:lnSpc>
            </a:pPr>
            <a:endParaRPr lang="pt-BR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pt-BR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Microsoft Most </a:t>
            </a:r>
            <a:r>
              <a:rPr lang="pt-BR" sz="2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Valuable</a:t>
            </a:r>
            <a:r>
              <a:rPr lang="pt-BR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Professional (MVP)</a:t>
            </a:r>
          </a:p>
          <a:p>
            <a:pPr>
              <a:lnSpc>
                <a:spcPct val="100000"/>
              </a:lnSpc>
            </a:pPr>
            <a:endParaRPr lang="pt-BR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pt-BR" sz="2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Multi-Plataform</a:t>
            </a:r>
            <a:r>
              <a:rPr lang="pt-BR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pt-BR" sz="2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Technical</a:t>
            </a:r>
            <a:r>
              <a:rPr lang="pt-BR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pt-BR" sz="2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Audience</a:t>
            </a:r>
            <a:r>
              <a:rPr lang="pt-BR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pt-BR" sz="2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Contributor</a:t>
            </a:r>
            <a:r>
              <a:rPr lang="pt-BR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(MTAC)</a:t>
            </a:r>
          </a:p>
          <a:p>
            <a:pPr>
              <a:lnSpc>
                <a:spcPct val="100000"/>
              </a:lnSpc>
            </a:pPr>
            <a:endParaRPr lang="pt-BR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pt-BR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 anos de experiência na área de Tecnologia</a:t>
            </a:r>
          </a:p>
          <a:p>
            <a:pPr>
              <a:lnSpc>
                <a:spcPct val="100000"/>
              </a:lnSpc>
            </a:pPr>
            <a:endParaRPr lang="pt-BR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pt-BR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Community </a:t>
            </a:r>
            <a:r>
              <a:rPr lang="pt-BR" sz="2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Leader</a:t>
            </a:r>
            <a:r>
              <a:rPr lang="pt-BR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Autor Técnico e Palestrante</a:t>
            </a:r>
          </a:p>
          <a:p>
            <a:pPr>
              <a:lnSpc>
                <a:spcPct val="100000"/>
              </a:lnSpc>
            </a:pPr>
            <a:endParaRPr lang="pt-BR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50837" y="36366"/>
            <a:ext cx="5541788" cy="1174896"/>
          </a:xfrm>
        </p:spPr>
        <p:txBody>
          <a:bodyPr anchor="ctr">
            <a:normAutofit/>
          </a:bodyPr>
          <a:lstStyle/>
          <a:p>
            <a:pPr algn="l"/>
            <a:r>
              <a:rPr lang="pt-PT" sz="4488" b="1" dirty="0">
                <a:solidFill>
                  <a:schemeClr val="bg2">
                    <a:lumMod val="25000"/>
                  </a:schemeClr>
                </a:solidFill>
              </a:rPr>
              <a:t>Renato Groffe</a:t>
            </a:r>
          </a:p>
        </p:txBody>
      </p:sp>
      <p:sp>
        <p:nvSpPr>
          <p:cNvPr id="17" name="Content Placeholder 1"/>
          <p:cNvSpPr txBox="1">
            <a:spLocks/>
          </p:cNvSpPr>
          <p:nvPr/>
        </p:nvSpPr>
        <p:spPr>
          <a:xfrm>
            <a:off x="883" y="6589794"/>
            <a:ext cx="12434710" cy="415870"/>
          </a:xfrm>
          <a:prstGeom prst="rect">
            <a:avLst/>
          </a:prstGeom>
          <a:solidFill>
            <a:srgbClr val="292929"/>
          </a:solidFill>
        </p:spPr>
        <p:txBody>
          <a:bodyPr vert="horz" lIns="93247" tIns="46623" rIns="93247" bIns="46623" rtlCol="0">
            <a:noAutofit/>
          </a:bodyPr>
          <a:lstStyle>
            <a:lvl1pPr marL="342900" indent="-342900" algn="l" defTabSz="914400" rtl="0" eaLnBrk="1" latinLnBrk="0" hangingPunct="1">
              <a:lnSpc>
                <a:spcPts val="2600"/>
              </a:lnSpc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accent1">
                    <a:lumMod val="50000"/>
                  </a:scheme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742950" indent="-285750" algn="l" defTabSz="914400" rtl="0" eaLnBrk="1" latinLnBrk="0" hangingPunct="1">
              <a:lnSpc>
                <a:spcPts val="2600"/>
              </a:lnSpc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accent1">
                    <a:lumMod val="50000"/>
                  </a:scheme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ts val="2600"/>
              </a:lnSpc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accent1">
                    <a:lumMod val="50000"/>
                  </a:scheme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ts val="2600"/>
              </a:lnSpc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accent1">
                    <a:lumMod val="50000"/>
                  </a:scheme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ts val="2600"/>
              </a:lnSpc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chemeClr val="accent1">
                    <a:lumMod val="50000"/>
                  </a:scheme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pt-BR" sz="1836" spc="300" dirty="0">
                <a:solidFill>
                  <a:schemeClr val="bg1"/>
                </a:solidFill>
              </a:rPr>
              <a:t>https://renatogroffe.medium.com</a:t>
            </a: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F16374F2-EFE7-4775-AD13-95766DD404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8614" y="472111"/>
            <a:ext cx="2064045" cy="2290202"/>
          </a:xfrm>
          <a:prstGeom prst="rect">
            <a:avLst/>
          </a:prstGeom>
        </p:spPr>
      </p:pic>
      <p:pic>
        <p:nvPicPr>
          <p:cNvPr id="9" name="Picture 2" descr="http://www.codeisahighway.com/content/images/2015/10/MVP_Logo_Horizontal_Preferred_Cyan300_RGB_300ppi.png">
            <a:extLst>
              <a:ext uri="{FF2B5EF4-FFF2-40B4-BE49-F238E27FC236}">
                <a16:creationId xmlns:a16="http://schemas.microsoft.com/office/drawing/2014/main" id="{C942EB67-E85D-42B0-8C54-899E7CBFA8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9726" y="3083121"/>
            <a:ext cx="2052933" cy="828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m 5" descr="Placa branca com texto preto sobre fundo azul&#10;&#10;Descrição gerada automaticamente">
            <a:extLst>
              <a:ext uri="{FF2B5EF4-FFF2-40B4-BE49-F238E27FC236}">
                <a16:creationId xmlns:a16="http://schemas.microsoft.com/office/drawing/2014/main" id="{A06A382F-CB5E-49D3-A714-BF89782F31D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6735" y="4120388"/>
            <a:ext cx="1733820" cy="1733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341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API8:2023 - Security </a:t>
            </a:r>
            <a:r>
              <a:rPr lang="pt-BR" dirty="0" err="1">
                <a:solidFill>
                  <a:schemeClr val="accent3">
                    <a:lumMod val="75000"/>
                  </a:schemeClr>
                </a:solidFill>
              </a:rPr>
              <a:t>Misconfiguration</a:t>
            </a:r>
            <a:endParaRPr lang="pt-BR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9" y="1744662"/>
            <a:ext cx="7619998" cy="5207579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494949"/>
                </a:solidFill>
              </a:rPr>
              <a:t>Cuidados com o que for manipulado via Header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2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494949"/>
                </a:solidFill>
              </a:rPr>
              <a:t>Evitar o uso de contas default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2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494949"/>
                </a:solidFill>
              </a:rPr>
              <a:t>Evitar mensagens de erro “verbosas”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2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494949"/>
                </a:solidFill>
              </a:rPr>
              <a:t>Necessidade de implementar CORS (Cross-</a:t>
            </a:r>
            <a:r>
              <a:rPr lang="pt-BR" sz="3200" dirty="0" err="1">
                <a:solidFill>
                  <a:srgbClr val="494949"/>
                </a:solidFill>
              </a:rPr>
              <a:t>Origin</a:t>
            </a:r>
            <a:r>
              <a:rPr lang="pt-BR" sz="3200" dirty="0">
                <a:solidFill>
                  <a:srgbClr val="494949"/>
                </a:solidFill>
              </a:rPr>
              <a:t> </a:t>
            </a:r>
            <a:r>
              <a:rPr lang="pt-BR" sz="3200" dirty="0" err="1">
                <a:solidFill>
                  <a:srgbClr val="494949"/>
                </a:solidFill>
              </a:rPr>
              <a:t>Resource</a:t>
            </a:r>
            <a:r>
              <a:rPr lang="pt-BR" sz="3200" dirty="0">
                <a:solidFill>
                  <a:srgbClr val="494949"/>
                </a:solidFill>
              </a:rPr>
              <a:t> </a:t>
            </a:r>
            <a:r>
              <a:rPr lang="pt-BR" sz="3200" dirty="0" err="1">
                <a:solidFill>
                  <a:srgbClr val="494949"/>
                </a:solidFill>
              </a:rPr>
              <a:t>Sharing</a:t>
            </a:r>
            <a:r>
              <a:rPr lang="pt-BR" sz="3200" dirty="0">
                <a:solidFill>
                  <a:srgbClr val="494949"/>
                </a:solidFill>
              </a:rPr>
              <a:t>)</a:t>
            </a:r>
          </a:p>
        </p:txBody>
      </p:sp>
      <p:pic>
        <p:nvPicPr>
          <p:cNvPr id="8" name="Imagem 7" descr="Forma&#10;&#10;Descrição gerada automaticamente com confiança média">
            <a:extLst>
              <a:ext uri="{FF2B5EF4-FFF2-40B4-BE49-F238E27FC236}">
                <a16:creationId xmlns:a16="http://schemas.microsoft.com/office/drawing/2014/main" id="{E8B0235A-1BB9-BD0D-E8E0-571CFFA1C5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5806"/>
          <a:stretch/>
        </p:blipFill>
        <p:spPr>
          <a:xfrm>
            <a:off x="8351837" y="1761862"/>
            <a:ext cx="3429000" cy="3489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524615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API8:2023 - Security </a:t>
            </a:r>
            <a:r>
              <a:rPr lang="pt-BR" dirty="0" err="1">
                <a:solidFill>
                  <a:schemeClr val="accent3">
                    <a:lumMod val="75000"/>
                  </a:schemeClr>
                </a:solidFill>
              </a:rPr>
              <a:t>Misconfiguration</a:t>
            </a:r>
            <a:endParaRPr lang="pt-BR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9" y="1744662"/>
            <a:ext cx="7008034" cy="4124206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494949"/>
                </a:solidFill>
              </a:rPr>
              <a:t>Não libere o uso de métodos HTTP desnecessários para um </a:t>
            </a:r>
            <a:r>
              <a:rPr lang="pt-BR" sz="3200" dirty="0" err="1">
                <a:solidFill>
                  <a:srgbClr val="494949"/>
                </a:solidFill>
              </a:rPr>
              <a:t>endpoint</a:t>
            </a:r>
            <a:endParaRPr lang="pt-BR" sz="32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2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494949"/>
                </a:solidFill>
              </a:rPr>
              <a:t>Falta de um melhor tratamento de dados de Input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2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494949"/>
                </a:solidFill>
              </a:rPr>
              <a:t>Forçar o tráfego de dados em formato encriptado</a:t>
            </a:r>
          </a:p>
        </p:txBody>
      </p:sp>
      <p:pic>
        <p:nvPicPr>
          <p:cNvPr id="8" name="Imagem 7" descr="Forma&#10;&#10;Descrição gerada automaticamente com confiança média">
            <a:extLst>
              <a:ext uri="{FF2B5EF4-FFF2-40B4-BE49-F238E27FC236}">
                <a16:creationId xmlns:a16="http://schemas.microsoft.com/office/drawing/2014/main" id="{E8B0235A-1BB9-BD0D-E8E0-571CFFA1C5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5806"/>
          <a:stretch/>
        </p:blipFill>
        <p:spPr>
          <a:xfrm>
            <a:off x="8351837" y="1761862"/>
            <a:ext cx="3429000" cy="3489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434044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API9:2023 - </a:t>
            </a:r>
            <a:r>
              <a:rPr lang="pt-BR" dirty="0" err="1">
                <a:solidFill>
                  <a:schemeClr val="accent3">
                    <a:lumMod val="75000"/>
                  </a:schemeClr>
                </a:solidFill>
              </a:rPr>
              <a:t>Improper</a:t>
            </a:r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pt-BR" dirty="0" err="1">
                <a:solidFill>
                  <a:schemeClr val="accent3">
                    <a:lumMod val="75000"/>
                  </a:schemeClr>
                </a:solidFill>
              </a:rPr>
              <a:t>Inventory</a:t>
            </a:r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 Management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9" y="1744662"/>
            <a:ext cx="8229598" cy="4579715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dirty="0" err="1">
                <a:solidFill>
                  <a:srgbClr val="494949"/>
                </a:solidFill>
              </a:rPr>
              <a:t>Endpoints</a:t>
            </a:r>
            <a:r>
              <a:rPr lang="pt-BR" sz="2800" dirty="0">
                <a:solidFill>
                  <a:srgbClr val="494949"/>
                </a:solidFill>
              </a:rPr>
              <a:t> de versões antigas podem permanecer disponíveis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Constituem brechas para outros tipos de ataque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Cuidados com o que será exposto via Swagger/</a:t>
            </a:r>
            <a:r>
              <a:rPr lang="pt-BR" sz="2800" dirty="0" err="1">
                <a:solidFill>
                  <a:srgbClr val="494949"/>
                </a:solidFill>
              </a:rPr>
              <a:t>OpenAPI</a:t>
            </a:r>
            <a:endParaRPr lang="pt-BR" sz="28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dirty="0" err="1">
                <a:solidFill>
                  <a:srgbClr val="494949"/>
                </a:solidFill>
              </a:rPr>
              <a:t>APIOps</a:t>
            </a:r>
            <a:r>
              <a:rPr lang="pt-BR" sz="2800" dirty="0">
                <a:solidFill>
                  <a:srgbClr val="494949"/>
                </a:solidFill>
              </a:rPr>
              <a:t> e API Gateways contribuem para uma melhor governança</a:t>
            </a:r>
          </a:p>
        </p:txBody>
      </p:sp>
      <p:pic>
        <p:nvPicPr>
          <p:cNvPr id="8" name="Imagem 7" descr="Forma&#10;&#10;Descrição gerada automaticamente com confiança média">
            <a:extLst>
              <a:ext uri="{FF2B5EF4-FFF2-40B4-BE49-F238E27FC236}">
                <a16:creationId xmlns:a16="http://schemas.microsoft.com/office/drawing/2014/main" id="{E8B0235A-1BB9-BD0D-E8E0-571CFFA1C5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5806"/>
          <a:stretch/>
        </p:blipFill>
        <p:spPr>
          <a:xfrm>
            <a:off x="8351837" y="1761862"/>
            <a:ext cx="3429000" cy="3489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552675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API10:2023 - Unsafe Consumption of APIs</a:t>
            </a:r>
            <a:endParaRPr lang="pt-BR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9" y="1744662"/>
            <a:ext cx="8229598" cy="4567404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494949"/>
                </a:solidFill>
              </a:rPr>
              <a:t>Integrações sempre estão presentes em projetos corporativos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2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494949"/>
                </a:solidFill>
              </a:rPr>
              <a:t>APIs de terceiros podem ser uma porta de entrada para ataques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2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494949"/>
                </a:solidFill>
              </a:rPr>
              <a:t>Garantir que boas práticas de segurança são também adotadas por parceiros e fornecedores </a:t>
            </a:r>
          </a:p>
        </p:txBody>
      </p:sp>
      <p:pic>
        <p:nvPicPr>
          <p:cNvPr id="8" name="Imagem 7" descr="Forma&#10;&#10;Descrição gerada automaticamente com confiança média">
            <a:extLst>
              <a:ext uri="{FF2B5EF4-FFF2-40B4-BE49-F238E27FC236}">
                <a16:creationId xmlns:a16="http://schemas.microsoft.com/office/drawing/2014/main" id="{E8B0235A-1BB9-BD0D-E8E0-571CFFA1C5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5806"/>
          <a:stretch/>
        </p:blipFill>
        <p:spPr>
          <a:xfrm>
            <a:off x="8351837" y="1761862"/>
            <a:ext cx="3429000" cy="3489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343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dirty="0">
                <a:solidFill>
                  <a:schemeClr val="accent3">
                    <a:lumMod val="75000"/>
                  </a:schemeClr>
                </a:solidFill>
              </a:rPr>
              <a:t>DAST x Pen </a:t>
            </a:r>
            <a:r>
              <a:rPr lang="pt-BR" sz="4400" dirty="0" err="1">
                <a:solidFill>
                  <a:schemeClr val="accent3">
                    <a:lumMod val="75000"/>
                  </a:schemeClr>
                </a:solidFill>
              </a:rPr>
              <a:t>Tests</a:t>
            </a:r>
            <a:endParaRPr lang="pt-BR" sz="44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8437" y="1211262"/>
            <a:ext cx="8839199" cy="6192464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494949"/>
                </a:solidFill>
              </a:rPr>
              <a:t>Ambos testarão </a:t>
            </a:r>
            <a:r>
              <a:rPr lang="pt-BR" sz="3200" b="1" dirty="0">
                <a:solidFill>
                  <a:srgbClr val="494949"/>
                </a:solidFill>
              </a:rPr>
              <a:t>aplicações em execução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2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494949"/>
                </a:solidFill>
              </a:rPr>
              <a:t>Testes do tipo </a:t>
            </a:r>
            <a:r>
              <a:rPr lang="pt-BR" sz="3200" b="1" dirty="0">
                <a:solidFill>
                  <a:srgbClr val="494949"/>
                </a:solidFill>
              </a:rPr>
              <a:t>DAST</a:t>
            </a:r>
            <a:r>
              <a:rPr lang="pt-BR" sz="3200" dirty="0">
                <a:solidFill>
                  <a:srgbClr val="494949"/>
                </a:solidFill>
              </a:rPr>
              <a:t> </a:t>
            </a:r>
            <a:r>
              <a:rPr lang="en-US" sz="3200" b="1" dirty="0">
                <a:solidFill>
                  <a:srgbClr val="494949"/>
                </a:solidFill>
              </a:rPr>
              <a:t>(Dynamic Application Security Testing) </a:t>
            </a:r>
            <a:r>
              <a:rPr lang="pt-BR" sz="3200" dirty="0">
                <a:solidFill>
                  <a:srgbClr val="494949"/>
                </a:solidFill>
              </a:rPr>
              <a:t>requerem sempre o uso de </a:t>
            </a:r>
            <a:r>
              <a:rPr lang="pt-BR" sz="3200" b="1" dirty="0">
                <a:solidFill>
                  <a:srgbClr val="494949"/>
                </a:solidFill>
              </a:rPr>
              <a:t>ferramentas de automação</a:t>
            </a:r>
            <a:r>
              <a:rPr lang="pt-BR" sz="3200" dirty="0">
                <a:solidFill>
                  <a:srgbClr val="494949"/>
                </a:solidFill>
              </a:rPr>
              <a:t>, possibilitando com isto sua integração com esteiras de </a:t>
            </a:r>
            <a:r>
              <a:rPr lang="pt-BR" sz="3200" b="1" dirty="0">
                <a:solidFill>
                  <a:srgbClr val="494949"/>
                </a:solidFill>
              </a:rPr>
              <a:t>CI/CD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2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b="1" dirty="0" err="1">
                <a:solidFill>
                  <a:srgbClr val="494949"/>
                </a:solidFill>
              </a:rPr>
              <a:t>Penetration</a:t>
            </a:r>
            <a:r>
              <a:rPr lang="pt-BR" sz="3200" b="1" dirty="0">
                <a:solidFill>
                  <a:srgbClr val="494949"/>
                </a:solidFill>
              </a:rPr>
              <a:t> </a:t>
            </a:r>
            <a:r>
              <a:rPr lang="pt-BR" sz="3200" b="1" dirty="0" err="1">
                <a:solidFill>
                  <a:srgbClr val="494949"/>
                </a:solidFill>
              </a:rPr>
              <a:t>Tests</a:t>
            </a:r>
            <a:r>
              <a:rPr lang="pt-BR" sz="3200" dirty="0">
                <a:solidFill>
                  <a:srgbClr val="494949"/>
                </a:solidFill>
              </a:rPr>
              <a:t> envolvem tanto o uso de automação, quanto checagens manuais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2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2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200" dirty="0">
              <a:solidFill>
                <a:srgbClr val="494949"/>
              </a:solidFill>
            </a:endParaRPr>
          </a:p>
        </p:txBody>
      </p:sp>
      <p:pic>
        <p:nvPicPr>
          <p:cNvPr id="4" name="Gráfico 3">
            <a:extLst>
              <a:ext uri="{FF2B5EF4-FFF2-40B4-BE49-F238E27FC236}">
                <a16:creationId xmlns:a16="http://schemas.microsoft.com/office/drawing/2014/main" id="{5D8F0600-5079-447C-42FC-67C3A584B8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99637" y="2963862"/>
            <a:ext cx="18288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489709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>
                <a:solidFill>
                  <a:schemeClr val="accent3">
                    <a:lumMod val="75000"/>
                  </a:schemeClr>
                </a:solidFill>
              </a:rPr>
              <a:t>Zed</a:t>
            </a:r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pt-BR" dirty="0" err="1">
                <a:solidFill>
                  <a:schemeClr val="accent3">
                    <a:lumMod val="75000"/>
                  </a:schemeClr>
                </a:solidFill>
              </a:rPr>
              <a:t>Attack</a:t>
            </a:r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 Proxy (ZAP): implementando DAST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439863"/>
            <a:ext cx="8839199" cy="3877985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494949"/>
                </a:solidFill>
              </a:rPr>
              <a:t>Alternativa para </a:t>
            </a:r>
            <a:r>
              <a:rPr lang="pt-BR" sz="3200" b="1" dirty="0">
                <a:solidFill>
                  <a:srgbClr val="494949"/>
                </a:solidFill>
              </a:rPr>
              <a:t>DAST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200" b="1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494949"/>
                </a:solidFill>
              </a:rPr>
              <a:t>Testes de </a:t>
            </a:r>
            <a:r>
              <a:rPr lang="pt-BR" sz="3200" b="1" dirty="0">
                <a:solidFill>
                  <a:srgbClr val="494949"/>
                </a:solidFill>
              </a:rPr>
              <a:t>sites </a:t>
            </a:r>
            <a:r>
              <a:rPr lang="pt-BR" sz="3200" dirty="0">
                <a:solidFill>
                  <a:srgbClr val="494949"/>
                </a:solidFill>
              </a:rPr>
              <a:t>e </a:t>
            </a:r>
            <a:r>
              <a:rPr lang="pt-BR" sz="3200" b="1" dirty="0">
                <a:solidFill>
                  <a:srgbClr val="494949"/>
                </a:solidFill>
              </a:rPr>
              <a:t>APIs REST</a:t>
            </a:r>
            <a:r>
              <a:rPr lang="pt-BR" sz="3200" dirty="0">
                <a:solidFill>
                  <a:srgbClr val="494949"/>
                </a:solidFill>
              </a:rPr>
              <a:t> em execução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2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494949"/>
                </a:solidFill>
              </a:rPr>
              <a:t>Projeto </a:t>
            </a:r>
            <a:r>
              <a:rPr lang="pt-BR" sz="3200" b="1" dirty="0">
                <a:solidFill>
                  <a:srgbClr val="494949"/>
                </a:solidFill>
              </a:rPr>
              <a:t>open </a:t>
            </a:r>
            <a:r>
              <a:rPr lang="pt-BR" sz="3200" b="1" dirty="0" err="1">
                <a:solidFill>
                  <a:srgbClr val="494949"/>
                </a:solidFill>
              </a:rPr>
              <a:t>source</a:t>
            </a:r>
            <a:r>
              <a:rPr lang="pt-BR" sz="3200" dirty="0">
                <a:solidFill>
                  <a:srgbClr val="494949"/>
                </a:solidFill>
              </a:rPr>
              <a:t> apoiado pela </a:t>
            </a:r>
            <a:r>
              <a:rPr lang="pt-BR" sz="3200" b="1" dirty="0">
                <a:solidFill>
                  <a:srgbClr val="494949"/>
                </a:solidFill>
              </a:rPr>
              <a:t>OWASP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2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494949"/>
                </a:solidFill>
              </a:rPr>
              <a:t>Site: </a:t>
            </a:r>
            <a:r>
              <a:rPr lang="pt-BR" sz="3200" dirty="0">
                <a:solidFill>
                  <a:srgbClr val="494949"/>
                </a:solidFill>
                <a:hlinkClick r:id="rId3"/>
              </a:rPr>
              <a:t>https://www.zaproxy.org/</a:t>
            </a:r>
            <a:endParaRPr lang="pt-BR" sz="3200" dirty="0">
              <a:solidFill>
                <a:srgbClr val="494949"/>
              </a:solidFill>
            </a:endParaRPr>
          </a:p>
        </p:txBody>
      </p:sp>
      <p:pic>
        <p:nvPicPr>
          <p:cNvPr id="6" name="Imagem 5" descr="Ícone&#10;&#10;Descrição gerada automaticamente">
            <a:extLst>
              <a:ext uri="{FF2B5EF4-FFF2-40B4-BE49-F238E27FC236}">
                <a16:creationId xmlns:a16="http://schemas.microsoft.com/office/drawing/2014/main" id="{5D20C252-C7C0-82C6-FD82-B5573D400D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2437" y="2240478"/>
            <a:ext cx="2276753" cy="2276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025687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10A402-A681-AAB8-87F7-3F744774A1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165B2F6-ED3E-210B-8BAD-4647C8680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Certificações Gratuitas em Segurança de APIs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16CCD85-C464-1FC1-3FF8-2C4B1C33594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7754" y="1836896"/>
            <a:ext cx="11810999" cy="572464"/>
          </a:xfrm>
        </p:spPr>
        <p:txBody>
          <a:bodyPr/>
          <a:lstStyle/>
          <a:p>
            <a:pPr algn="ctr"/>
            <a:r>
              <a:rPr lang="pt-BR" sz="2800" b="1" dirty="0">
                <a:solidFill>
                  <a:srgbClr val="494949"/>
                </a:solidFill>
                <a:hlinkClick r:id="rId3"/>
              </a:rPr>
              <a:t>https://www.apisecuniversity.com/</a:t>
            </a:r>
            <a:endParaRPr lang="pt-BR" sz="2800" b="1" dirty="0">
              <a:solidFill>
                <a:srgbClr val="494949"/>
              </a:solidFill>
            </a:endParaRPr>
          </a:p>
        </p:txBody>
      </p:sp>
      <p:pic>
        <p:nvPicPr>
          <p:cNvPr id="7" name="Imagem 6" descr="Logotipo, nome da empresa&#10;&#10;Descrição gerada automaticamente">
            <a:extLst>
              <a:ext uri="{FF2B5EF4-FFF2-40B4-BE49-F238E27FC236}">
                <a16:creationId xmlns:a16="http://schemas.microsoft.com/office/drawing/2014/main" id="{674156B2-BB9B-AF9A-961C-C4CEE2A5AF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0912" y="2811462"/>
            <a:ext cx="2914650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619149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10A402-A681-AAB8-87F7-3F744774A1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165B2F6-ED3E-210B-8BAD-4647C8680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Certificações Gratuitas em Cibersegurança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16CCD85-C464-1FC1-3FF8-2C4B1C33594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7754" y="1836896"/>
            <a:ext cx="11810999" cy="572464"/>
          </a:xfrm>
        </p:spPr>
        <p:txBody>
          <a:bodyPr/>
          <a:lstStyle/>
          <a:p>
            <a:pPr algn="ctr"/>
            <a:r>
              <a:rPr lang="pt-BR" sz="2800" b="1" dirty="0">
                <a:solidFill>
                  <a:srgbClr val="494949"/>
                </a:solidFill>
                <a:hlinkClick r:id="rId3"/>
              </a:rPr>
              <a:t>https://www.linuxfoundation.org/</a:t>
            </a:r>
            <a:endParaRPr lang="pt-BR" sz="2800" b="1" dirty="0">
              <a:solidFill>
                <a:srgbClr val="494949"/>
              </a:solidFill>
            </a:endParaRPr>
          </a:p>
        </p:txBody>
      </p:sp>
      <p:pic>
        <p:nvPicPr>
          <p:cNvPr id="8" name="Imagem 7" descr="Texto, Logotipo&#10;&#10;Descrição gerada automaticamente">
            <a:extLst>
              <a:ext uri="{FF2B5EF4-FFF2-40B4-BE49-F238E27FC236}">
                <a16:creationId xmlns:a16="http://schemas.microsoft.com/office/drawing/2014/main" id="{2A8C92F2-839E-025D-3E72-44B36FAC14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0337" y="2887662"/>
            <a:ext cx="5255799" cy="1597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117919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Conteúdos desta apresentação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3238" y="3970797"/>
            <a:ext cx="11430000" cy="517065"/>
          </a:xfrm>
        </p:spPr>
        <p:txBody>
          <a:bodyPr/>
          <a:lstStyle/>
          <a:p>
            <a:pPr algn="ctr"/>
            <a:r>
              <a:rPr lang="pt-BR" sz="2400" dirty="0">
                <a:solidFill>
                  <a:srgbClr val="494949"/>
                </a:solidFill>
                <a:hlinkClick r:id="rId3"/>
              </a:rPr>
              <a:t>https://github.com/renatogroffe/OWASP-ApiTop10-Vulnerabilites_Reactor-2024-08</a:t>
            </a:r>
            <a:endParaRPr lang="pt-BR" sz="2400" dirty="0">
              <a:solidFill>
                <a:srgbClr val="494949"/>
              </a:solidFill>
            </a:endParaRPr>
          </a:p>
        </p:txBody>
      </p:sp>
      <p:pic>
        <p:nvPicPr>
          <p:cNvPr id="5" name="Imagem 4" descr="Forma&#10;&#10;Descrição gerada automaticamente com confiança média">
            <a:extLst>
              <a:ext uri="{FF2B5EF4-FFF2-40B4-BE49-F238E27FC236}">
                <a16:creationId xmlns:a16="http://schemas.microsoft.com/office/drawing/2014/main" id="{EB0D2826-C33E-85A1-0561-DF6A39BBDD2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5806"/>
          <a:stretch/>
        </p:blipFill>
        <p:spPr>
          <a:xfrm>
            <a:off x="4705099" y="4466834"/>
            <a:ext cx="1981200" cy="2016338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AB147A06-D532-CF0A-4B14-DC34C4237F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28899" y="1363662"/>
            <a:ext cx="2133600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985731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Agrupar 8"/>
          <p:cNvGrpSpPr/>
          <p:nvPr/>
        </p:nvGrpSpPr>
        <p:grpSpPr>
          <a:xfrm>
            <a:off x="0" y="0"/>
            <a:ext cx="12436475" cy="7078662"/>
            <a:chOff x="0" y="5843723"/>
            <a:chExt cx="12436475" cy="1150802"/>
          </a:xfrm>
        </p:grpSpPr>
        <p:sp>
          <p:nvSpPr>
            <p:cNvPr id="7" name="Retângulo 6"/>
            <p:cNvSpPr/>
            <p:nvPr/>
          </p:nvSpPr>
          <p:spPr bwMode="auto">
            <a:xfrm>
              <a:off x="0" y="5854505"/>
              <a:ext cx="12436475" cy="1140020"/>
            </a:xfrm>
            <a:prstGeom prst="rect">
              <a:avLst/>
            </a:prstGeom>
            <a:solidFill>
              <a:srgbClr val="292929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0" cap="none" spc="0" normalizeH="0" baseline="0" noProof="0" dirty="0" err="1">
                <a:ln>
                  <a:noFill/>
                </a:ln>
                <a:solidFill>
                  <a:srgbClr val="FE4A19"/>
                </a:solidFill>
                <a:effectLst/>
                <a:uLnTx/>
                <a:uFillTx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" name="Retângulo 7"/>
            <p:cNvSpPr/>
            <p:nvPr/>
          </p:nvSpPr>
          <p:spPr bwMode="auto">
            <a:xfrm>
              <a:off x="0" y="5843723"/>
              <a:ext cx="12436475" cy="10782"/>
            </a:xfrm>
            <a:prstGeom prst="rect">
              <a:avLst/>
            </a:prstGeom>
            <a:solidFill>
              <a:srgbClr val="FF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0" cap="none" spc="0" normalizeH="0" baseline="0" noProof="0" dirty="0" err="1">
                <a:ln>
                  <a:noFill/>
                </a:ln>
                <a:solidFill>
                  <a:srgbClr val="FE4A19"/>
                </a:solidFill>
                <a:effectLst/>
                <a:uLnTx/>
                <a:uFillTx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50825" y="5169852"/>
            <a:ext cx="11934824" cy="627864"/>
          </a:xfrm>
        </p:spPr>
        <p:txBody>
          <a:bodyPr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2" name="Título 3">
            <a:extLst>
              <a:ext uri="{FF2B5EF4-FFF2-40B4-BE49-F238E27FC236}">
                <a16:creationId xmlns:a16="http://schemas.microsoft.com/office/drawing/2014/main" id="{1581A68B-F4F2-4842-B63E-4808CD8AE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9837" y="2049462"/>
            <a:ext cx="4876800" cy="3013448"/>
          </a:xfrm>
        </p:spPr>
        <p:txBody>
          <a:bodyPr/>
          <a:lstStyle/>
          <a:p>
            <a:r>
              <a:rPr lang="pt-BR" dirty="0"/>
              <a:t>EXEMPLOS PRÁTICOS</a:t>
            </a:r>
          </a:p>
        </p:txBody>
      </p:sp>
    </p:spTree>
    <p:extLst>
      <p:ext uri="{BB962C8B-B14F-4D97-AF65-F5344CB8AC3E}">
        <p14:creationId xmlns:p14="http://schemas.microsoft.com/office/powerpoint/2010/main" val="935025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ítulo 1">
            <a:extLst>
              <a:ext uri="{FF2B5EF4-FFF2-40B4-BE49-F238E27FC236}">
                <a16:creationId xmlns:a16="http://schemas.microsoft.com/office/drawing/2014/main" id="{CB585984-6F5D-C740-B113-56125AB78E3D}"/>
              </a:ext>
            </a:extLst>
          </p:cNvPr>
          <p:cNvSpPr txBox="1">
            <a:spLocks/>
          </p:cNvSpPr>
          <p:nvPr/>
        </p:nvSpPr>
        <p:spPr>
          <a:xfrm>
            <a:off x="548544" y="298870"/>
            <a:ext cx="10724938" cy="135195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488" dirty="0"/>
              <a:t>Thiago Bertuzzi</a:t>
            </a:r>
          </a:p>
        </p:txBody>
      </p:sp>
      <p:sp>
        <p:nvSpPr>
          <p:cNvPr id="15" name="Espaço Reservado para Conteúdo 2">
            <a:extLst>
              <a:ext uri="{FF2B5EF4-FFF2-40B4-BE49-F238E27FC236}">
                <a16:creationId xmlns:a16="http://schemas.microsoft.com/office/drawing/2014/main" id="{1D41228A-9642-5049-9685-36255EBC75B0}"/>
              </a:ext>
            </a:extLst>
          </p:cNvPr>
          <p:cNvSpPr txBox="1">
            <a:spLocks/>
          </p:cNvSpPr>
          <p:nvPr/>
        </p:nvSpPr>
        <p:spPr>
          <a:xfrm>
            <a:off x="2798691" y="1650822"/>
            <a:ext cx="8782015" cy="443796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550" dirty="0"/>
              <a:t>Thiago Bertuzzi é desenvolvedor </a:t>
            </a:r>
            <a:r>
              <a:rPr lang="pt-BR" sz="2550" dirty="0" err="1"/>
              <a:t>.net</a:t>
            </a:r>
            <a:r>
              <a:rPr lang="pt-BR" sz="2550" dirty="0"/>
              <a:t> há 17 anos participando de projetos de Segurança, Desktop, Services, Web e Mobile utilizando </a:t>
            </a:r>
            <a:r>
              <a:rPr lang="pt-BR" sz="2550" dirty="0" err="1"/>
              <a:t>Xamarin</a:t>
            </a:r>
            <a:r>
              <a:rPr lang="pt-BR" sz="2550" dirty="0"/>
              <a:t> / MAUI. </a:t>
            </a:r>
          </a:p>
          <a:p>
            <a:r>
              <a:rPr lang="pt-BR" sz="2550" dirty="0"/>
              <a:t>É  Microsoft MVP em </a:t>
            </a:r>
            <a:r>
              <a:rPr lang="pt-BR" sz="2550" dirty="0" err="1"/>
              <a:t>Developer</a:t>
            </a:r>
            <a:r>
              <a:rPr lang="pt-BR" sz="2550" dirty="0"/>
              <a:t> Technologies</a:t>
            </a:r>
          </a:p>
          <a:p>
            <a:r>
              <a:rPr lang="pt-BR" sz="2550" dirty="0"/>
              <a:t>É Head </a:t>
            </a:r>
            <a:r>
              <a:rPr lang="pt-BR" sz="2550" dirty="0" err="1"/>
              <a:t>of</a:t>
            </a:r>
            <a:r>
              <a:rPr lang="pt-BR" sz="2550" dirty="0"/>
              <a:t> Technology / Arquiteto e SSDLC Expert na NESS</a:t>
            </a:r>
          </a:p>
          <a:p>
            <a:r>
              <a:rPr lang="pt-BR" sz="2550" dirty="0"/>
              <a:t>Contribui para comunidade </a:t>
            </a:r>
            <a:r>
              <a:rPr lang="pt-BR" sz="2550" dirty="0" err="1"/>
              <a:t>.net</a:t>
            </a:r>
            <a:r>
              <a:rPr lang="pt-BR" sz="2550" dirty="0"/>
              <a:t> escrevendo artigos, compartilhando códigos, palestrando e criando pacotes </a:t>
            </a:r>
            <a:r>
              <a:rPr lang="pt-BR" sz="2550" dirty="0" err="1"/>
              <a:t>Nuget</a:t>
            </a:r>
            <a:r>
              <a:rPr lang="pt-BR" sz="2550" dirty="0"/>
              <a:t>.</a:t>
            </a: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B79F5A7E-ED6C-2141-B640-94FDFE65DB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5721" y="232479"/>
            <a:ext cx="2138258" cy="861005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C0F3AB81-E21C-BA2B-F9E6-2640A0F921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496" y="1137918"/>
            <a:ext cx="2473249" cy="3187471"/>
          </a:xfrm>
          <a:prstGeom prst="rect">
            <a:avLst/>
          </a:prstGeom>
        </p:spPr>
      </p:pic>
      <p:pic>
        <p:nvPicPr>
          <p:cNvPr id="3" name="Picture 2" descr="NESS">
            <a:extLst>
              <a:ext uri="{FF2B5EF4-FFF2-40B4-BE49-F238E27FC236}">
                <a16:creationId xmlns:a16="http://schemas.microsoft.com/office/drawing/2014/main" id="{9706743A-E633-5806-6E6B-A062C899C4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237" y="4411662"/>
            <a:ext cx="2064684" cy="644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32495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Agrupar 8"/>
          <p:cNvGrpSpPr/>
          <p:nvPr/>
        </p:nvGrpSpPr>
        <p:grpSpPr>
          <a:xfrm>
            <a:off x="0" y="0"/>
            <a:ext cx="12436475" cy="7078662"/>
            <a:chOff x="0" y="5843723"/>
            <a:chExt cx="12436475" cy="1150802"/>
          </a:xfrm>
        </p:grpSpPr>
        <p:sp>
          <p:nvSpPr>
            <p:cNvPr id="7" name="Retângulo 6"/>
            <p:cNvSpPr/>
            <p:nvPr/>
          </p:nvSpPr>
          <p:spPr bwMode="auto">
            <a:xfrm>
              <a:off x="0" y="5854505"/>
              <a:ext cx="12436475" cy="1140020"/>
            </a:xfrm>
            <a:prstGeom prst="rect">
              <a:avLst/>
            </a:prstGeom>
            <a:solidFill>
              <a:srgbClr val="292929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0" cap="none" spc="0" normalizeH="0" baseline="0" noProof="0" dirty="0" err="1">
                <a:ln>
                  <a:noFill/>
                </a:ln>
                <a:solidFill>
                  <a:srgbClr val="FE4A19"/>
                </a:solidFill>
                <a:effectLst/>
                <a:uLnTx/>
                <a:uFillTx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" name="Retângulo 7"/>
            <p:cNvSpPr/>
            <p:nvPr/>
          </p:nvSpPr>
          <p:spPr bwMode="auto">
            <a:xfrm>
              <a:off x="0" y="5843723"/>
              <a:ext cx="12436475" cy="10782"/>
            </a:xfrm>
            <a:prstGeom prst="rect">
              <a:avLst/>
            </a:prstGeom>
            <a:solidFill>
              <a:srgbClr val="FF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0" cap="none" spc="0" normalizeH="0" baseline="0" noProof="0" dirty="0" err="1">
                <a:ln>
                  <a:noFill/>
                </a:ln>
                <a:solidFill>
                  <a:srgbClr val="FE4A19"/>
                </a:solidFill>
                <a:effectLst/>
                <a:uLnTx/>
                <a:uFillTx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50825" y="5169852"/>
            <a:ext cx="11934824" cy="627864"/>
          </a:xfrm>
        </p:spPr>
        <p:txBody>
          <a:bodyPr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2" name="Título 3">
            <a:extLst>
              <a:ext uri="{FF2B5EF4-FFF2-40B4-BE49-F238E27FC236}">
                <a16:creationId xmlns:a16="http://schemas.microsoft.com/office/drawing/2014/main" id="{1581A68B-F4F2-4842-B63E-4808CD8AE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9837" y="2883852"/>
            <a:ext cx="4876800" cy="1181862"/>
          </a:xfrm>
        </p:spPr>
        <p:txBody>
          <a:bodyPr/>
          <a:lstStyle/>
          <a:p>
            <a:r>
              <a:rPr lang="pt-BR" dirty="0"/>
              <a:t>OBRIGADO!</a:t>
            </a:r>
          </a:p>
        </p:txBody>
      </p:sp>
    </p:spTree>
    <p:extLst>
      <p:ext uri="{BB962C8B-B14F-4D97-AF65-F5344CB8AC3E}">
        <p14:creationId xmlns:p14="http://schemas.microsoft.com/office/powerpoint/2010/main" val="2207679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50837" y="36366"/>
            <a:ext cx="6858000" cy="1174896"/>
          </a:xfrm>
        </p:spPr>
        <p:txBody>
          <a:bodyPr anchor="ctr">
            <a:normAutofit fontScale="90000"/>
          </a:bodyPr>
          <a:lstStyle/>
          <a:p>
            <a:pPr algn="l"/>
            <a:r>
              <a:rPr lang="pt-PT" sz="4488" b="1" dirty="0">
                <a:solidFill>
                  <a:schemeClr val="bg2">
                    <a:lumMod val="25000"/>
                  </a:schemeClr>
                </a:solidFill>
              </a:rPr>
              <a:t>Renato Groffe - Comunidades</a:t>
            </a:r>
          </a:p>
        </p:txBody>
      </p:sp>
      <p:sp>
        <p:nvSpPr>
          <p:cNvPr id="17" name="Content Placeholder 1"/>
          <p:cNvSpPr txBox="1">
            <a:spLocks/>
          </p:cNvSpPr>
          <p:nvPr/>
        </p:nvSpPr>
        <p:spPr>
          <a:xfrm>
            <a:off x="883" y="6589794"/>
            <a:ext cx="12434710" cy="415870"/>
          </a:xfrm>
          <a:prstGeom prst="rect">
            <a:avLst/>
          </a:prstGeom>
          <a:solidFill>
            <a:srgbClr val="292929"/>
          </a:solidFill>
        </p:spPr>
        <p:txBody>
          <a:bodyPr vert="horz" lIns="93247" tIns="46623" rIns="93247" bIns="46623" rtlCol="0">
            <a:noAutofit/>
          </a:bodyPr>
          <a:lstStyle>
            <a:lvl1pPr marL="342900" indent="-342900" algn="l" defTabSz="914400" rtl="0" eaLnBrk="1" latinLnBrk="0" hangingPunct="1">
              <a:lnSpc>
                <a:spcPts val="2600"/>
              </a:lnSpc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accent1">
                    <a:lumMod val="50000"/>
                  </a:scheme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742950" indent="-285750" algn="l" defTabSz="914400" rtl="0" eaLnBrk="1" latinLnBrk="0" hangingPunct="1">
              <a:lnSpc>
                <a:spcPts val="2600"/>
              </a:lnSpc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accent1">
                    <a:lumMod val="50000"/>
                  </a:scheme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ts val="2600"/>
              </a:lnSpc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accent1">
                    <a:lumMod val="50000"/>
                  </a:scheme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ts val="2600"/>
              </a:lnSpc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accent1">
                    <a:lumMod val="50000"/>
                  </a:scheme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ts val="2600"/>
              </a:lnSpc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chemeClr val="accent1">
                    <a:lumMod val="50000"/>
                  </a:scheme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endParaRPr lang="pt-BR" sz="1836" spc="300" dirty="0">
              <a:solidFill>
                <a:schemeClr val="bg1"/>
              </a:solidFill>
            </a:endParaRPr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8A823CF2-4106-46F7-BF17-D4F09BF3EC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674" y="1211262"/>
            <a:ext cx="2667000" cy="1277759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70CF2432-EBD5-4003-B298-BBCD765317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6112" y="1135062"/>
            <a:ext cx="2286000" cy="1435322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00A77A51-D29C-483B-908F-627A9646A4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5624" y="3280394"/>
            <a:ext cx="2121091" cy="1424666"/>
          </a:xfrm>
          <a:prstGeom prst="rect">
            <a:avLst/>
          </a:prstGeom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BEA180D2-85C9-47A7-AC89-A2AD7F9B54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0437" y="5274352"/>
            <a:ext cx="3140110" cy="849400"/>
          </a:xfrm>
          <a:prstGeom prst="rect">
            <a:avLst/>
          </a:prstGeom>
        </p:spPr>
      </p:pic>
      <p:pic>
        <p:nvPicPr>
          <p:cNvPr id="4" name="Imagem 3" descr="Uma imagem contendo objeto, relógio, placa, monitor&#10;&#10;Descrição gerada automaticamente">
            <a:extLst>
              <a:ext uri="{FF2B5EF4-FFF2-40B4-BE49-F238E27FC236}">
                <a16:creationId xmlns:a16="http://schemas.microsoft.com/office/drawing/2014/main" id="{60457943-C228-4C82-8C07-7722A24D16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04237" y="1363662"/>
            <a:ext cx="2789238" cy="881399"/>
          </a:xfrm>
          <a:prstGeom prst="rect">
            <a:avLst/>
          </a:prstGeom>
        </p:spPr>
      </p:pic>
      <p:pic>
        <p:nvPicPr>
          <p:cNvPr id="23" name="Imagem 22">
            <a:extLst>
              <a:ext uri="{FF2B5EF4-FFF2-40B4-BE49-F238E27FC236}">
                <a16:creationId xmlns:a16="http://schemas.microsoft.com/office/drawing/2014/main" id="{1C2FC707-5D7E-4623-A4D4-987D812CCA9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1847" y="3398073"/>
            <a:ext cx="3188653" cy="1004909"/>
          </a:xfrm>
          <a:prstGeom prst="rect">
            <a:avLst/>
          </a:prstGeom>
        </p:spPr>
      </p:pic>
      <p:pic>
        <p:nvPicPr>
          <p:cNvPr id="24" name="Imagem 23">
            <a:extLst>
              <a:ext uri="{FF2B5EF4-FFF2-40B4-BE49-F238E27FC236}">
                <a16:creationId xmlns:a16="http://schemas.microsoft.com/office/drawing/2014/main" id="{92F4B3F8-0854-4134-8BD3-CA20E2A291A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55871" y="5254858"/>
            <a:ext cx="3836841" cy="805737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4D3849A0-6EC5-440C-9E64-977E433BBE2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17637" y="4705060"/>
            <a:ext cx="1668463" cy="1668463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A5B8603-4901-4D84-AFF1-45240D0E7B44}"/>
              </a:ext>
            </a:extLst>
          </p:cNvPr>
          <p:cNvSpPr txBox="1">
            <a:spLocks/>
          </p:cNvSpPr>
          <p:nvPr/>
        </p:nvSpPr>
        <p:spPr>
          <a:xfrm>
            <a:off x="1765" y="6589794"/>
            <a:ext cx="12434710" cy="415870"/>
          </a:xfrm>
          <a:prstGeom prst="rect">
            <a:avLst/>
          </a:prstGeom>
          <a:solidFill>
            <a:srgbClr val="292929"/>
          </a:solidFill>
        </p:spPr>
        <p:txBody>
          <a:bodyPr vert="horz" lIns="93247" tIns="46623" rIns="93247" bIns="46623" rtlCol="0">
            <a:noAutofit/>
          </a:bodyPr>
          <a:lstStyle>
            <a:lvl1pPr marL="342900" indent="-342900" algn="l" defTabSz="914400" rtl="0" eaLnBrk="1" latinLnBrk="0" hangingPunct="1">
              <a:lnSpc>
                <a:spcPts val="2600"/>
              </a:lnSpc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accent1">
                    <a:lumMod val="50000"/>
                  </a:scheme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742950" indent="-285750" algn="l" defTabSz="914400" rtl="0" eaLnBrk="1" latinLnBrk="0" hangingPunct="1">
              <a:lnSpc>
                <a:spcPts val="2600"/>
              </a:lnSpc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accent1">
                    <a:lumMod val="50000"/>
                  </a:scheme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ts val="2600"/>
              </a:lnSpc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accent1">
                    <a:lumMod val="50000"/>
                  </a:scheme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ts val="2600"/>
              </a:lnSpc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accent1">
                    <a:lumMod val="50000"/>
                  </a:scheme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ts val="2600"/>
              </a:lnSpc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chemeClr val="accent1">
                    <a:lumMod val="50000"/>
                  </a:scheme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pt-BR" sz="1836" spc="300" dirty="0">
                <a:solidFill>
                  <a:schemeClr val="bg1"/>
                </a:solidFill>
              </a:rPr>
              <a:t>https://renatogroffe.medium.com</a:t>
            </a: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44A70903-4388-4FD7-94A6-7FD3DB8AFC2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237916" y="2889331"/>
            <a:ext cx="1780922" cy="1836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855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Agenda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516062"/>
            <a:ext cx="11810999" cy="2511457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600" dirty="0">
                <a:solidFill>
                  <a:srgbClr val="494949"/>
                </a:solidFill>
              </a:rPr>
              <a:t>Alguns conceitos importantes de segurança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494949"/>
                </a:solidFill>
              </a:rPr>
              <a:t>OWASP API Security Top 10: </a:t>
            </a:r>
            <a:r>
              <a:rPr lang="en-US" sz="3600" dirty="0" err="1">
                <a:solidFill>
                  <a:srgbClr val="494949"/>
                </a:solidFill>
              </a:rPr>
              <a:t>uma</a:t>
            </a:r>
            <a:r>
              <a:rPr lang="en-US" sz="3600" dirty="0">
                <a:solidFill>
                  <a:srgbClr val="494949"/>
                </a:solidFill>
              </a:rPr>
              <a:t> </a:t>
            </a:r>
            <a:r>
              <a:rPr lang="en-US" sz="3600" dirty="0" err="1">
                <a:solidFill>
                  <a:srgbClr val="494949"/>
                </a:solidFill>
              </a:rPr>
              <a:t>visão</a:t>
            </a:r>
            <a:r>
              <a:rPr lang="en-US" sz="3600" dirty="0">
                <a:solidFill>
                  <a:srgbClr val="494949"/>
                </a:solidFill>
              </a:rPr>
              <a:t> </a:t>
            </a:r>
            <a:r>
              <a:rPr lang="en-US" sz="3600" dirty="0" err="1">
                <a:solidFill>
                  <a:srgbClr val="494949"/>
                </a:solidFill>
              </a:rPr>
              <a:t>geral</a:t>
            </a:r>
            <a:endParaRPr lang="en-US" sz="36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 err="1">
                <a:solidFill>
                  <a:srgbClr val="494949"/>
                </a:solidFill>
              </a:rPr>
              <a:t>Certificações</a:t>
            </a:r>
            <a:r>
              <a:rPr lang="en-US" sz="3600" dirty="0">
                <a:solidFill>
                  <a:srgbClr val="494949"/>
                </a:solidFill>
              </a:rPr>
              <a:t> </a:t>
            </a:r>
            <a:r>
              <a:rPr lang="en-US" sz="3600" dirty="0" err="1">
                <a:solidFill>
                  <a:srgbClr val="494949"/>
                </a:solidFill>
              </a:rPr>
              <a:t>gratuitas</a:t>
            </a:r>
            <a:r>
              <a:rPr lang="en-US" sz="3600" dirty="0">
                <a:solidFill>
                  <a:srgbClr val="494949"/>
                </a:solidFill>
              </a:rPr>
              <a:t> </a:t>
            </a:r>
            <a:r>
              <a:rPr lang="en-US" sz="3600" dirty="0" err="1">
                <a:solidFill>
                  <a:srgbClr val="494949"/>
                </a:solidFill>
              </a:rPr>
              <a:t>na</a:t>
            </a:r>
            <a:r>
              <a:rPr lang="en-US" sz="3600" dirty="0">
                <a:solidFill>
                  <a:srgbClr val="494949"/>
                </a:solidFill>
              </a:rPr>
              <a:t> </a:t>
            </a:r>
            <a:r>
              <a:rPr lang="en-US" sz="3600" dirty="0" err="1">
                <a:solidFill>
                  <a:srgbClr val="494949"/>
                </a:solidFill>
              </a:rPr>
              <a:t>área</a:t>
            </a:r>
            <a:endParaRPr lang="en-US" sz="36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494949"/>
                </a:solidFill>
              </a:rPr>
              <a:t>Testes DAST</a:t>
            </a:r>
            <a:endParaRPr lang="pt-BR" sz="3600" dirty="0">
              <a:solidFill>
                <a:srgbClr val="494949"/>
              </a:solidFill>
            </a:endParaRPr>
          </a:p>
        </p:txBody>
      </p:sp>
      <p:pic>
        <p:nvPicPr>
          <p:cNvPr id="5" name="Imagem 4" descr="Forma&#10;&#10;Descrição gerada automaticamente com confiança média">
            <a:extLst>
              <a:ext uri="{FF2B5EF4-FFF2-40B4-BE49-F238E27FC236}">
                <a16:creationId xmlns:a16="http://schemas.microsoft.com/office/drawing/2014/main" id="{9295D969-6C6C-0C69-1164-09DC8DE30A2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5806"/>
          <a:stretch/>
        </p:blipFill>
        <p:spPr>
          <a:xfrm>
            <a:off x="4873774" y="3802062"/>
            <a:ext cx="2612725" cy="2659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390694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Conteúdos desta apresentação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3238" y="3970797"/>
            <a:ext cx="11430000" cy="517065"/>
          </a:xfrm>
        </p:spPr>
        <p:txBody>
          <a:bodyPr/>
          <a:lstStyle/>
          <a:p>
            <a:pPr algn="ctr"/>
            <a:r>
              <a:rPr lang="pt-BR" sz="2400" dirty="0">
                <a:solidFill>
                  <a:srgbClr val="494949"/>
                </a:solidFill>
                <a:hlinkClick r:id="rId3"/>
              </a:rPr>
              <a:t>https://github.com/renatogroffe/OWASP-ApiTop10-Vulnerabilites_Reactor-2024-08</a:t>
            </a:r>
            <a:endParaRPr lang="pt-BR" sz="2400" dirty="0">
              <a:solidFill>
                <a:srgbClr val="494949"/>
              </a:solidFill>
            </a:endParaRPr>
          </a:p>
        </p:txBody>
      </p:sp>
      <p:pic>
        <p:nvPicPr>
          <p:cNvPr id="5" name="Imagem 4" descr="Forma&#10;&#10;Descrição gerada automaticamente com confiança média">
            <a:extLst>
              <a:ext uri="{FF2B5EF4-FFF2-40B4-BE49-F238E27FC236}">
                <a16:creationId xmlns:a16="http://schemas.microsoft.com/office/drawing/2014/main" id="{EB0D2826-C33E-85A1-0561-DF6A39BBDD2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5806"/>
          <a:stretch/>
        </p:blipFill>
        <p:spPr>
          <a:xfrm>
            <a:off x="4705099" y="4466834"/>
            <a:ext cx="1981200" cy="2016338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AB147A06-D532-CF0A-4B14-DC34C4237F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28899" y="1363662"/>
            <a:ext cx="2133600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940728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lipse 8">
            <a:extLst>
              <a:ext uri="{FF2B5EF4-FFF2-40B4-BE49-F238E27FC236}">
                <a16:creationId xmlns:a16="http://schemas.microsoft.com/office/drawing/2014/main" id="{1D0BBDA0-21FD-A441-0C70-0AF1FD1BA764}"/>
              </a:ext>
            </a:extLst>
          </p:cNvPr>
          <p:cNvSpPr/>
          <p:nvPr/>
        </p:nvSpPr>
        <p:spPr bwMode="auto">
          <a:xfrm>
            <a:off x="7970837" y="2201862"/>
            <a:ext cx="1828800" cy="1828800"/>
          </a:xfrm>
          <a:prstGeom prst="ellipse">
            <a:avLst/>
          </a:prstGeom>
          <a:solidFill>
            <a:schemeClr val="tx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pt-BR" sz="200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dirty="0">
                <a:solidFill>
                  <a:schemeClr val="accent3">
                    <a:lumMod val="75000"/>
                  </a:schemeClr>
                </a:solidFill>
              </a:rPr>
              <a:t>Conceitos e pontos importantes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9" y="1744662"/>
            <a:ext cx="7008034" cy="3447098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494949"/>
                </a:solidFill>
              </a:rPr>
              <a:t>Autenticação (identidade)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494949"/>
                </a:solidFill>
              </a:rPr>
              <a:t>Autorização (permissões)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494949"/>
                </a:solidFill>
              </a:rPr>
              <a:t>Tokens JWT</a:t>
            </a:r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A2D92A28-D731-12EC-F3BA-B2DED0FFBB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99637" y="3268662"/>
            <a:ext cx="1609725" cy="1609725"/>
          </a:xfrm>
          <a:prstGeom prst="rect">
            <a:avLst/>
          </a:prstGeom>
        </p:spPr>
      </p:pic>
      <p:pic>
        <p:nvPicPr>
          <p:cNvPr id="8" name="Gráfico 7">
            <a:extLst>
              <a:ext uri="{FF2B5EF4-FFF2-40B4-BE49-F238E27FC236}">
                <a16:creationId xmlns:a16="http://schemas.microsoft.com/office/drawing/2014/main" id="{7E588C9C-A3C5-07BC-FC99-69FAC85661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123237" y="2354262"/>
            <a:ext cx="1524000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114670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dirty="0">
                <a:solidFill>
                  <a:schemeClr val="accent3">
                    <a:lumMod val="75000"/>
                  </a:schemeClr>
                </a:solidFill>
              </a:rPr>
              <a:t>OWASP API Security Top 10: uma visão geral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9" y="1744662"/>
            <a:ext cx="7008034" cy="4567404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494949"/>
                </a:solidFill>
              </a:rPr>
              <a:t>Última compilação realizada em 2023 pela OWASP (</a:t>
            </a:r>
            <a:r>
              <a:rPr lang="en-US" sz="3200" dirty="0">
                <a:solidFill>
                  <a:srgbClr val="494949"/>
                </a:solidFill>
              </a:rPr>
              <a:t>Open Worldwide Application Security Project)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 err="1">
                <a:solidFill>
                  <a:srgbClr val="494949"/>
                </a:solidFill>
              </a:rPr>
              <a:t>Vulnerabilidades</a:t>
            </a:r>
            <a:r>
              <a:rPr lang="en-US" sz="3200" dirty="0">
                <a:solidFill>
                  <a:srgbClr val="494949"/>
                </a:solidFill>
              </a:rPr>
              <a:t> </a:t>
            </a:r>
            <a:r>
              <a:rPr lang="en-US" sz="3200" dirty="0" err="1">
                <a:solidFill>
                  <a:srgbClr val="494949"/>
                </a:solidFill>
              </a:rPr>
              <a:t>mais</a:t>
            </a:r>
            <a:r>
              <a:rPr lang="en-US" sz="3200" dirty="0">
                <a:solidFill>
                  <a:srgbClr val="494949"/>
                </a:solidFill>
              </a:rPr>
              <a:t> </a:t>
            </a:r>
            <a:r>
              <a:rPr lang="en-US" sz="3200" dirty="0" err="1">
                <a:solidFill>
                  <a:srgbClr val="494949"/>
                </a:solidFill>
              </a:rPr>
              <a:t>comuns</a:t>
            </a:r>
            <a:endParaRPr lang="en-US" sz="32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494949"/>
                </a:solidFill>
              </a:rPr>
              <a:t>APIs </a:t>
            </a:r>
            <a:r>
              <a:rPr lang="en-US" sz="3200" dirty="0" err="1">
                <a:solidFill>
                  <a:srgbClr val="494949"/>
                </a:solidFill>
              </a:rPr>
              <a:t>são</a:t>
            </a:r>
            <a:r>
              <a:rPr lang="en-US" sz="3200" dirty="0">
                <a:solidFill>
                  <a:srgbClr val="494949"/>
                </a:solidFill>
              </a:rPr>
              <a:t> um </a:t>
            </a:r>
            <a:r>
              <a:rPr lang="en-US" sz="3200" dirty="0" err="1">
                <a:solidFill>
                  <a:srgbClr val="494949"/>
                </a:solidFill>
              </a:rPr>
              <a:t>elemento</a:t>
            </a:r>
            <a:r>
              <a:rPr lang="en-US" sz="3200" dirty="0">
                <a:solidFill>
                  <a:srgbClr val="494949"/>
                </a:solidFill>
              </a:rPr>
              <a:t> central </a:t>
            </a:r>
            <a:r>
              <a:rPr lang="en-US" sz="3200" dirty="0" err="1">
                <a:solidFill>
                  <a:srgbClr val="494949"/>
                </a:solidFill>
              </a:rPr>
              <a:t>nas</a:t>
            </a:r>
            <a:r>
              <a:rPr lang="en-US" sz="3200" dirty="0">
                <a:solidFill>
                  <a:srgbClr val="494949"/>
                </a:solidFill>
              </a:rPr>
              <a:t> </a:t>
            </a:r>
            <a:r>
              <a:rPr lang="en-US" sz="3200" dirty="0" err="1">
                <a:solidFill>
                  <a:srgbClr val="494949"/>
                </a:solidFill>
              </a:rPr>
              <a:t>mais</a:t>
            </a:r>
            <a:r>
              <a:rPr lang="en-US" sz="3200" dirty="0">
                <a:solidFill>
                  <a:srgbClr val="494949"/>
                </a:solidFill>
              </a:rPr>
              <a:t> </a:t>
            </a:r>
            <a:r>
              <a:rPr lang="en-US" sz="3200" dirty="0" err="1">
                <a:solidFill>
                  <a:srgbClr val="494949"/>
                </a:solidFill>
              </a:rPr>
              <a:t>variadas</a:t>
            </a:r>
            <a:r>
              <a:rPr lang="en-US" sz="3200" dirty="0">
                <a:solidFill>
                  <a:srgbClr val="494949"/>
                </a:solidFill>
              </a:rPr>
              <a:t> </a:t>
            </a:r>
            <a:r>
              <a:rPr lang="en-US" sz="3200" dirty="0" err="1">
                <a:solidFill>
                  <a:srgbClr val="494949"/>
                </a:solidFill>
              </a:rPr>
              <a:t>arquiteturas</a:t>
            </a:r>
            <a:endParaRPr lang="pt-BR" sz="3200" dirty="0">
              <a:solidFill>
                <a:srgbClr val="494949"/>
              </a:solidFill>
            </a:endParaRPr>
          </a:p>
        </p:txBody>
      </p:sp>
      <p:pic>
        <p:nvPicPr>
          <p:cNvPr id="4" name="Imagem 3" descr="Forma&#10;&#10;Descrição gerada automaticamente com confiança média">
            <a:extLst>
              <a:ext uri="{FF2B5EF4-FFF2-40B4-BE49-F238E27FC236}">
                <a16:creationId xmlns:a16="http://schemas.microsoft.com/office/drawing/2014/main" id="{93F2250E-6EAF-9091-98B6-21C8977DEBF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5806"/>
          <a:stretch/>
        </p:blipFill>
        <p:spPr>
          <a:xfrm>
            <a:off x="8123237" y="2125662"/>
            <a:ext cx="3354907" cy="3414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716843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4F29711E-11E6-4672-C24E-C8C9E20063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4450" y="0"/>
            <a:ext cx="7247574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660326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5-50002_Ignite_Breakout_Template">
  <a:themeElements>
    <a:clrScheme name="Ignite 2016">
      <a:dk1>
        <a:srgbClr val="505050"/>
      </a:dk1>
      <a:lt1>
        <a:srgbClr val="FFFFFF"/>
      </a:lt1>
      <a:dk2>
        <a:srgbClr val="D83B01"/>
      </a:dk2>
      <a:lt2>
        <a:srgbClr val="F8F8F8"/>
      </a:lt2>
      <a:accent1>
        <a:srgbClr val="D83B01"/>
      </a:accent1>
      <a:accent2>
        <a:srgbClr val="0078D7"/>
      </a:accent2>
      <a:accent3>
        <a:srgbClr val="505050"/>
      </a:accent3>
      <a:accent4>
        <a:srgbClr val="D2D2D2"/>
      </a:accent4>
      <a:accent5>
        <a:srgbClr val="FFB900"/>
      </a:accent5>
      <a:accent6>
        <a:srgbClr val="FF8C0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5439">
                  <a:srgbClr val="F8F8F8"/>
                </a:gs>
                <a:gs pos="10000">
                  <a:srgbClr val="F8F8F8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Ignite_2016_16x9_Template.potx" id="{61D5EBA6-A23E-492C-8A07-E4BCB14E768B}" vid="{2C5385DD-25CC-4B4A-8E83-9D91F0EF820F}"/>
    </a:ext>
  </a:extLst>
</a:theme>
</file>

<file path=ppt/theme/theme2.xml><?xml version="1.0" encoding="utf-8"?>
<a:theme xmlns:a="http://schemas.openxmlformats.org/drawingml/2006/main" name="1_5-50002_Ignite_Breakout_Template">
  <a:themeElements>
    <a:clrScheme name="Ignite 2016">
      <a:dk1>
        <a:srgbClr val="505050"/>
      </a:dk1>
      <a:lt1>
        <a:srgbClr val="FFFFFF"/>
      </a:lt1>
      <a:dk2>
        <a:srgbClr val="D83B01"/>
      </a:dk2>
      <a:lt2>
        <a:srgbClr val="F8F8F8"/>
      </a:lt2>
      <a:accent1>
        <a:srgbClr val="D83B01"/>
      </a:accent1>
      <a:accent2>
        <a:srgbClr val="0078D7"/>
      </a:accent2>
      <a:accent3>
        <a:srgbClr val="505050"/>
      </a:accent3>
      <a:accent4>
        <a:srgbClr val="D2D2D2"/>
      </a:accent4>
      <a:accent5>
        <a:srgbClr val="FFB900"/>
      </a:accent5>
      <a:accent6>
        <a:srgbClr val="FF8C0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5439">
                  <a:srgbClr val="F8F8F8"/>
                </a:gs>
                <a:gs pos="10000">
                  <a:srgbClr val="F8F8F8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Ignite_2016_16x9_Template" id="{08B3FEDF-27CE-477E-A1F2-9805036CC047}" vid="{CD0BEC05-913A-4A4A-B174-12DECD18D25B}"/>
    </a:ext>
  </a:extLst>
</a:theme>
</file>

<file path=ppt/theme/theme3.xml><?xml version="1.0" encoding="utf-8"?>
<a:theme xmlns:a="http://schemas.openxmlformats.org/drawingml/2006/main" name="5-30721_Build_2016_Template_Light">
  <a:themeElements>
    <a:clrScheme name="Build 2016">
      <a:dk1>
        <a:srgbClr val="505050"/>
      </a:dk1>
      <a:lt1>
        <a:srgbClr val="FFFFFF"/>
      </a:lt1>
      <a:dk2>
        <a:srgbClr val="0078D7"/>
      </a:dk2>
      <a:lt2>
        <a:srgbClr val="F8F8F8"/>
      </a:lt2>
      <a:accent1>
        <a:srgbClr val="0078D7"/>
      </a:accent1>
      <a:accent2>
        <a:srgbClr val="002050"/>
      </a:accent2>
      <a:accent3>
        <a:srgbClr val="00BCF2"/>
      </a:accent3>
      <a:accent4>
        <a:srgbClr val="D2D2D2"/>
      </a:accent4>
      <a:accent5>
        <a:srgbClr val="737373"/>
      </a:accent5>
      <a:accent6>
        <a:srgbClr val="50505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Build_2016_16x9_Template.potx" id="{2D9F1654-7A66-4699-829C-201E10216A69}" vid="{2DD1E4E3-0871-45BE-BEDE-345B55444DCB}"/>
    </a:ext>
  </a:extLst>
</a:theme>
</file>

<file path=ppt/theme/theme4.xml><?xml version="1.0" encoding="utf-8"?>
<a:theme xmlns:a="http://schemas.openxmlformats.org/drawingml/2006/main" name="5-30721_Build_2016_Template_Dark">
  <a:themeElements>
    <a:clrScheme name="Build 2016 Dark">
      <a:dk1>
        <a:srgbClr val="505050"/>
      </a:dk1>
      <a:lt1>
        <a:srgbClr val="FFFFFF"/>
      </a:lt1>
      <a:dk2>
        <a:srgbClr val="0078D7"/>
      </a:dk2>
      <a:lt2>
        <a:srgbClr val="F8F8F8"/>
      </a:lt2>
      <a:accent1>
        <a:srgbClr val="00BCF2"/>
      </a:accent1>
      <a:accent2>
        <a:srgbClr val="0078D7"/>
      </a:accent2>
      <a:accent3>
        <a:srgbClr val="002050"/>
      </a:accent3>
      <a:accent4>
        <a:srgbClr val="D2D2D2"/>
      </a:accent4>
      <a:accent5>
        <a:srgbClr val="737373"/>
      </a:accent5>
      <a:accent6>
        <a:srgbClr val="323232"/>
      </a:accent6>
      <a:hlink>
        <a:srgbClr val="5DDCFF"/>
      </a:hlink>
      <a:folHlink>
        <a:srgbClr val="5DDCFF"/>
      </a:folHlink>
    </a:clrScheme>
    <a:fontScheme name="Custom 2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Build_2016_16x9_Template.potx" id="{2D9F1654-7A66-4699-829C-201E10216A69}" vid="{EE767E89-5D4D-44CA-8070-C9EE1D87F83B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PresentationsDoc" ma:contentTypeID="0x01010031DCF4CA090F824DB1E4CCBB6B9D64EA00101E8AAD132F8F4D96340D6376C8BB3E" ma:contentTypeVersion="22" ma:contentTypeDescription="" ma:contentTypeScope="" ma:versionID="8add498658ef06bbcf3bc1f2c97d938c">
  <xsd:schema xmlns:xsd="http://www.w3.org/2001/XMLSchema" xmlns:xs="http://www.w3.org/2001/XMLSchema" xmlns:p="http://schemas.microsoft.com/office/2006/metadata/properties" xmlns:ns1="http://schemas.microsoft.com/sharepoint/v3" xmlns:ns2="01c77077-aee4-4b5f-bd4e-9cd40a6fff29" xmlns:ns3="230e9df3-be65-4c73-a93b-d1236ebd677e" xmlns:ns5="8ff673fc-3231-4e3a-893b-6d7f7cd32766" targetNamespace="http://schemas.microsoft.com/office/2006/metadata/properties" ma:root="true" ma:fieldsID="a14070d067e341e7ddc7e27ecc4a2d88" ns1:_="" ns2:_="" ns3:_="" ns5:_="">
    <xsd:import namespace="http://schemas.microsoft.com/sharepoint/v3"/>
    <xsd:import namespace="01c77077-aee4-4b5f-bd4e-9cd40a6fff29"/>
    <xsd:import namespace="230e9df3-be65-4c73-a93b-d1236ebd677e"/>
    <xsd:import namespace="8ff673fc-3231-4e3a-893b-6d7f7cd32766"/>
    <xsd:element name="properties">
      <xsd:complexType>
        <xsd:sequence>
          <xsd:element name="documentManagement">
            <xsd:complexType>
              <xsd:all>
                <xsd:element ref="ns2:mb2e01f7e2d8413988e28e59aa226eec" minOccurs="0"/>
                <xsd:element ref="ns3:TaxCatchAll" minOccurs="0"/>
                <xsd:element ref="ns3:TaxCatchAllLabel" minOccurs="0"/>
                <xsd:element ref="ns2:iaa5f83406f94009a0f6a3e890699ff7" minOccurs="0"/>
                <xsd:element ref="ns2:d12e2661e9634d9aa98bbb375f31aced" minOccurs="0"/>
                <xsd:element ref="ns2:Event_x0020_Start_x0020_Date" minOccurs="0"/>
                <xsd:element ref="ns2:Event_x0020_End_x0020_Date" minOccurs="0"/>
                <xsd:element ref="ns2:Presentation_x0020_Date" minOccurs="0"/>
                <xsd:element ref="ns2:MS_x0020_Speaker" minOccurs="0"/>
                <xsd:element ref="ns2:External_x0020_Speaker" minOccurs="0"/>
                <xsd:element ref="ns2:o1010385baed4da9b5076a6aa651d1e5" minOccurs="0"/>
                <xsd:element ref="ns2:kc6d1bd9a46e4e5fbbbf99ca3de7a092" minOccurs="0"/>
                <xsd:element ref="ns2:Session_x0020_Code" minOccurs="0"/>
                <xsd:element ref="ns2:MS_x0020_Content_x0020_Owner" minOccurs="0"/>
                <xsd:element ref="ns2:m6878b9dd7994da4ba144f95347d99c6" minOccurs="0"/>
                <xsd:element ref="ns2:fc15c16204564de583b4c942b10d19ec" minOccurs="0"/>
                <xsd:element ref="ns1:AverageRating" minOccurs="0"/>
                <xsd:element ref="ns1:RatingCount" minOccurs="0"/>
                <xsd:element ref="ns1:LikesCount" minOccurs="0"/>
                <xsd:element ref="ns3:TaxKeywordTaxHTField" minOccurs="0"/>
                <xsd:element ref="ns5:Target_x0020_Audiences" minOccurs="0"/>
                <xsd:element ref="ns2:SharedWithUsers" minOccurs="0"/>
                <xsd:element ref="ns2:SharedWithDetails" minOccurs="0"/>
                <xsd:element ref="ns3:NumberofDownloa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AverageRating" ma:index="31" nillable="true" ma:displayName="Rating (0-5)" ma:decimals="2" ma:description="Average value of all the ratings that have been submitted" ma:internalName="AverageRating" ma:readOnly="true">
      <xsd:simpleType>
        <xsd:restriction base="dms:Number"/>
      </xsd:simpleType>
    </xsd:element>
    <xsd:element name="RatingCount" ma:index="32" nillable="true" ma:displayName="Number of Ratings" ma:decimals="0" ma:description="Number of ratings submitted" ma:internalName="RatingCount" ma:readOnly="true">
      <xsd:simpleType>
        <xsd:restriction base="dms:Number"/>
      </xsd:simpleType>
    </xsd:element>
    <xsd:element name="LikesCount" ma:index="33" nillable="true" ma:displayName="Number of Likes" ma:internalName="LikesCount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1c77077-aee4-4b5f-bd4e-9cd40a6fff29" elementFormDefault="qualified">
    <xsd:import namespace="http://schemas.microsoft.com/office/2006/documentManagement/types"/>
    <xsd:import namespace="http://schemas.microsoft.com/office/infopath/2007/PartnerControls"/>
    <xsd:element name="mb2e01f7e2d8413988e28e59aa226eec" ma:index="8" nillable="true" ma:taxonomy="true" ma:internalName="mb2e01f7e2d8413988e28e59aa226eec" ma:taxonomyFieldName="Event_x0020_Name" ma:displayName="Event Name" ma:default="" ma:fieldId="{6b2e01f7-e2d8-4139-88e2-8e59aa226eec}" ma:sspId="e385fb40-52d4-4fae-9c5b-3e8ff8a5878e" ma:termSetId="32cfb7b5-aebe-4989-95ed-0d5619f5d6c0" ma:anchorId="eaa4d92a-3824-4a49-92be-7ef169e4e325" ma:open="false" ma:isKeyword="false">
      <xsd:complexType>
        <xsd:sequence>
          <xsd:element ref="pc:Terms" minOccurs="0" maxOccurs="1"/>
        </xsd:sequence>
      </xsd:complexType>
    </xsd:element>
    <xsd:element name="iaa5f83406f94009a0f6a3e890699ff7" ma:index="12" nillable="true" ma:taxonomy="true" ma:internalName="iaa5f83406f94009a0f6a3e890699ff7" ma:taxonomyFieldName="Event_x0020_Location" ma:displayName="Event Location" ma:default="" ma:fieldId="{2aa5f834-06f9-4009-a0f6-a3e890699ff7}" ma:sspId="e385fb40-52d4-4fae-9c5b-3e8ff8a5878e" ma:termSetId="ff02addd-433e-4baa-a831-22be402789db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d12e2661e9634d9aa98bbb375f31aced" ma:index="14" nillable="true" ma:taxonomy="true" ma:internalName="d12e2661e9634d9aa98bbb375f31aced" ma:taxonomyFieldName="Event_x0020_Venue" ma:displayName="Event Venue" ma:default="" ma:fieldId="{d12e2661-e963-4d9a-a98b-bb375f31aced}" ma:sspId="e385fb40-52d4-4fae-9c5b-3e8ff8a5878e" ma:termSetId="ff02addd-433e-4baa-a831-22be402789db" ma:anchorId="d989be80-0593-11e1-be50-0800200c9a66" ma:open="false" ma:isKeyword="false">
      <xsd:complexType>
        <xsd:sequence>
          <xsd:element ref="pc:Terms" minOccurs="0" maxOccurs="1"/>
        </xsd:sequence>
      </xsd:complexType>
    </xsd:element>
    <xsd:element name="Event_x0020_Start_x0020_Date" ma:index="16" nillable="true" ma:displayName="Event Start Date" ma:format="DateOnly" ma:internalName="Event_x0020_Start_x0020_Date">
      <xsd:simpleType>
        <xsd:restriction base="dms:DateTime"/>
      </xsd:simpleType>
    </xsd:element>
    <xsd:element name="Event_x0020_End_x0020_Date" ma:index="17" nillable="true" ma:displayName="Event End Date" ma:format="DateOnly" ma:internalName="Event_x0020_End_x0020_Date">
      <xsd:simpleType>
        <xsd:restriction base="dms:DateTime"/>
      </xsd:simpleType>
    </xsd:element>
    <xsd:element name="Presentation_x0020_Date" ma:index="18" nillable="true" ma:displayName="Presentation Date" ma:format="DateOnly" ma:internalName="Presentation_x0020_Date">
      <xsd:simpleType>
        <xsd:restriction base="dms:DateTime"/>
      </xsd:simpleType>
    </xsd:element>
    <xsd:element name="MS_x0020_Speaker" ma:index="19" nillable="true" ma:displayName="MS Speaker" ma:list="UserInfo" ma:SharePointGroup="0" ma:internalName="MS_x0020_Speaker" ma:showField="ImnNam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xternal_x0020_Speaker" ma:index="20" nillable="true" ma:displayName="External Speaker" ma:internalName="External_x0020_Speaker">
      <xsd:simpleType>
        <xsd:restriction base="dms:Text">
          <xsd:maxLength value="255"/>
        </xsd:restriction>
      </xsd:simpleType>
    </xsd:element>
    <xsd:element name="o1010385baed4da9b5076a6aa651d1e5" ma:index="21" nillable="true" ma:taxonomy="true" ma:internalName="o1010385baed4da9b5076a6aa651d1e5" ma:taxonomyFieldName="Product" ma:displayName="Product" ma:default="" ma:fieldId="{81010385-baed-4da9-b507-6a6aa651d1e5}" ma:taxonomyMulti="true" ma:sspId="e385fb40-52d4-4fae-9c5b-3e8ff8a5878e" ma:termSetId="e8298524-23d5-441d-8e61-21bed1c2c470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kc6d1bd9a46e4e5fbbbf99ca3de7a092" ma:index="23" nillable="true" ma:taxonomy="true" ma:internalName="kc6d1bd9a46e4e5fbbbf99ca3de7a092" ma:taxonomyFieldName="Campaign" ma:displayName="Campaign" ma:default="" ma:fieldId="{4c6d1bd9-a46e-4e5f-bbbf-99ca3de7a092}" ma:taxonomyMulti="true" ma:sspId="e385fb40-52d4-4fae-9c5b-3e8ff8a5878e" ma:termSetId="eb6054b1-3a98-4c79-97b4-d20150dd266e" ma:anchorId="a7bf803d-fc4f-4bb4-903c-88e76437cc17" ma:open="false" ma:isKeyword="false">
      <xsd:complexType>
        <xsd:sequence>
          <xsd:element ref="pc:Terms" minOccurs="0" maxOccurs="1"/>
        </xsd:sequence>
      </xsd:complexType>
    </xsd:element>
    <xsd:element name="Session_x0020_Code" ma:index="25" nillable="true" ma:displayName="Session Code" ma:internalName="Session_x0020_Code">
      <xsd:simpleType>
        <xsd:restriction base="dms:Text">
          <xsd:maxLength value="255"/>
        </xsd:restriction>
      </xsd:simpleType>
    </xsd:element>
    <xsd:element name="MS_x0020_Content_x0020_Owner" ma:index="26" nillable="true" ma:displayName="MS Content Owner" ma:list="UserInfo" ma:SharePointGroup="0" ma:internalName="MS_x0020_Content_x0020_Owner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m6878b9dd7994da4ba144f95347d99c6" ma:index="27" nillable="true" ma:taxonomy="true" ma:internalName="m6878b9dd7994da4ba144f95347d99c6" ma:taxonomyFieldName="Track" ma:displayName="Track" ma:readOnly="false" ma:default="" ma:fieldId="{66878b9d-d799-4da4-ba14-4f95347d99c6}" ma:sspId="e385fb40-52d4-4fae-9c5b-3e8ff8a5878e" ma:termSetId="8113a965-58e2-4a85-99b9-55376be5482e" ma:anchorId="00000000-0000-0000-0000-000000000000" ma:open="true" ma:isKeyword="false">
      <xsd:complexType>
        <xsd:sequence>
          <xsd:element ref="pc:Terms" minOccurs="0" maxOccurs="1"/>
        </xsd:sequence>
      </xsd:complexType>
    </xsd:element>
    <xsd:element name="fc15c16204564de583b4c942b10d19ec" ma:index="29" nillable="true" ma:taxonomy="true" ma:internalName="fc15c16204564de583b4c942b10d19ec" ma:taxonomyFieldName="Audience1" ma:displayName="Audience" ma:default="" ma:fieldId="{fc15c162-0456-4de5-83b4-c942b10d19ec}" ma:taxonomyMulti="true" ma:sspId="e385fb40-52d4-4fae-9c5b-3e8ff8a5878e" ma:termSetId="02c0b350-7782-44ed-b079-a5ef0c1b9fe9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aredWithUsers" ma:index="3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3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9" nillable="true" ma:displayName="Taxonomy Catch All Column" ma:description="" ma:hidden="true" ma:list="{0d8ba32e-6f24-4e39-985b-e3fd5ec6bdb7}" ma:internalName="TaxCatchAll" ma:showField="CatchAllData" ma:web="01c77077-aee4-4b5f-bd4e-9cd40a6fff2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0" nillable="true" ma:displayName="Taxonomy Catch All Column1" ma:description="" ma:hidden="true" ma:list="{0d8ba32e-6f24-4e39-985b-e3fd5ec6bdb7}" ma:internalName="TaxCatchAllLabel" ma:readOnly="true" ma:showField="CatchAllDataLabel" ma:web="01c77077-aee4-4b5f-bd4e-9cd40a6fff2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KeywordTaxHTField" ma:index="35" nillable="true" ma:taxonomy="true" ma:internalName="TaxKeywordTaxHTField" ma:taxonomyFieldName="TaxKeyword" ma:displayName="Enterprise Keywords" ma:fieldId="{23f27201-bee3-471e-b2e7-b64fd8b7ca38}" ma:taxonomyMulti="true" ma:sspId="e385fb40-52d4-4fae-9c5b-3e8ff8a5878e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  <xsd:element name="NumberofDownloads" ma:index="40" nillable="true" ma:displayName="NumberofDownloads" ma:internalName="NumberofDownloads">
      <xsd:simpleType>
        <xsd:restriction base="dms:Text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ff673fc-3231-4e3a-893b-6d7f7cd32766" elementFormDefault="qualified">
    <xsd:import namespace="http://schemas.microsoft.com/office/2006/documentManagement/types"/>
    <xsd:import namespace="http://schemas.microsoft.com/office/infopath/2007/PartnerControls"/>
    <xsd:element name="Target_x0020_Audiences" ma:index="37" nillable="true" ma:displayName="Target Audiences" ma:internalName="Target_x0020_Audiences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 ma:index="34" ma:displayName="Keywords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ikesCount xmlns="http://schemas.microsoft.com/sharepoint/v3" xsi:nil="true"/>
    <d12e2661e9634d9aa98bbb375f31aced xmlns="01c77077-aee4-4b5f-bd4e-9cd40a6fff29">
      <Terms xmlns="http://schemas.microsoft.com/office/infopath/2007/PartnerControls">
        <TermInfo xmlns="http://schemas.microsoft.com/office/infopath/2007/PartnerControls">
          <TermName xmlns="http://schemas.microsoft.com/office/infopath/2007/PartnerControls">Georgia World Congress Center</TermName>
          <TermId xmlns="http://schemas.microsoft.com/office/infopath/2007/PartnerControls">ea0ece34-59a6-4d43-8d9e-d0f9e2a2f1ce</TermId>
        </TermInfo>
      </Terms>
    </d12e2661e9634d9aa98bbb375f31aced>
    <Event_x0020_Start_x0020_Date xmlns="01c77077-aee4-4b5f-bd4e-9cd40a6fff29">2016-09-25T07:00:00+00:00</Event_x0020_Start_x0020_Date>
    <Target_x0020_Audiences xmlns="8ff673fc-3231-4e3a-893b-6d7f7cd32766" xsi:nil="true"/>
    <iaa5f83406f94009a0f6a3e890699ff7 xmlns="01c77077-aee4-4b5f-bd4e-9cd40a6fff29">
      <Terms xmlns="http://schemas.microsoft.com/office/infopath/2007/PartnerControls">
        <TermInfo xmlns="http://schemas.microsoft.com/office/infopath/2007/PartnerControls">
          <TermName xmlns="http://schemas.microsoft.com/office/infopath/2007/PartnerControls">Atlanta</TermName>
          <TermId xmlns="http://schemas.microsoft.com/office/infopath/2007/PartnerControls">01fb9831-5840-48a0-a576-3e48f42baa53</TermId>
        </TermInfo>
      </Terms>
    </iaa5f83406f94009a0f6a3e890699ff7>
    <External_x0020_Speaker xmlns="01c77077-aee4-4b5f-bd4e-9cd40a6fff29">Michael Kelley</External_x0020_Speaker>
    <m6878b9dd7994da4ba144f95347d99c6 xmlns="01c77077-aee4-4b5f-bd4e-9cd40a6fff29">
      <Terms xmlns="http://schemas.microsoft.com/office/infopath/2007/PartnerControls"/>
    </m6878b9dd7994da4ba144f95347d99c6>
    <Presentation_x0020_Date xmlns="01c77077-aee4-4b5f-bd4e-9cd40a6fff29">2016-09-28T04:00:00+00:00</Presentation_x0020_Date>
    <fc15c16204564de583b4c942b10d19ec xmlns="01c77077-aee4-4b5f-bd4e-9cd40a6fff29">
      <Terms xmlns="http://schemas.microsoft.com/office/infopath/2007/PartnerControls"/>
    </fc15c16204564de583b4c942b10d19ec>
    <mb2e01f7e2d8413988e28e59aa226eec xmlns="01c77077-aee4-4b5f-bd4e-9cd40a6fff29">
      <Terms xmlns="http://schemas.microsoft.com/office/infopath/2007/PartnerControls">
        <TermInfo xmlns="http://schemas.microsoft.com/office/infopath/2007/PartnerControls">
          <TermName xmlns="http://schemas.microsoft.com/office/infopath/2007/PartnerControls">Microsoft Ignite</TermName>
          <TermId xmlns="http://schemas.microsoft.com/office/infopath/2007/PartnerControls">9323c522-fe4b-4922-816b-10a1920d7afb</TermId>
        </TermInfo>
      </Terms>
    </mb2e01f7e2d8413988e28e59aa226eec>
    <MS_x0020_Content_x0020_Owner xmlns="01c77077-aee4-4b5f-bd4e-9cd40a6fff29">
      <UserInfo>
        <DisplayName/>
        <AccountId xsi:nil="true"/>
        <AccountType/>
      </UserInfo>
    </MS_x0020_Content_x0020_Owner>
    <Session_x0020_Code xmlns="01c77077-aee4-4b5f-bd4e-9cd40a6fff29">BRK2158</Session_x0020_Code>
    <Event_x0020_End_x0020_Date xmlns="01c77077-aee4-4b5f-bd4e-9cd40a6fff29">2016-09-30T07:00:00+00:00</Event_x0020_End_x0020_Date>
    <o1010385baed4da9b5076a6aa651d1e5 xmlns="01c77077-aee4-4b5f-bd4e-9cd40a6fff29">
      <Terms xmlns="http://schemas.microsoft.com/office/infopath/2007/PartnerControls"/>
    </o1010385baed4da9b5076a6aa651d1e5>
    <kc6d1bd9a46e4e5fbbbf99ca3de7a092 xmlns="01c77077-aee4-4b5f-bd4e-9cd40a6fff29">
      <Terms xmlns="http://schemas.microsoft.com/office/infopath/2007/PartnerControls"/>
    </kc6d1bd9a46e4e5fbbbf99ca3de7a092>
    <MS_x0020_Speaker xmlns="01c77077-aee4-4b5f-bd4e-9cd40a6fff29">
      <UserInfo>
        <DisplayName/>
        <AccountId xsi:nil="true"/>
        <AccountType/>
      </UserInfo>
    </MS_x0020_Speaker>
    <TaxKeywordTaxHTField xmlns="230e9df3-be65-4c73-a93b-d1236ebd677e">
      <Terms xmlns="http://schemas.microsoft.com/office/infopath/2007/PartnerControls">
        <TermInfo xmlns="http://schemas.microsoft.com/office/infopath/2007/PartnerControls">
          <TermName xmlns="http://schemas.microsoft.com/office/infopath/2007/PartnerControls">Microsoft Ignite 2016</TermName>
          <TermId xmlns="http://schemas.microsoft.com/office/infopath/2007/PartnerControls">e2f6a88c-86f9-4b25-a2af-b5c3afa8c82a</TermId>
        </TermInfo>
      </Terms>
    </TaxKeywordTaxHTField>
    <TaxCatchAll xmlns="230e9df3-be65-4c73-a93b-d1236ebd677e">
      <Value>174</Value>
      <Value>177</Value>
      <Value>176</Value>
      <Value>175</Value>
    </TaxCatchAll>
    <NumberofDownloads xmlns="230e9df3-be65-4c73-a93b-d1236ebd677e" xsi:nil="true"/>
  </documentManagement>
</p:properties>
</file>

<file path=customXml/itemProps1.xml><?xml version="1.0" encoding="utf-8"?>
<ds:datastoreItem xmlns:ds="http://schemas.openxmlformats.org/officeDocument/2006/customXml" ds:itemID="{6D8F288A-5131-4E80-AB86-F10FC037383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01c77077-aee4-4b5f-bd4e-9cd40a6fff29"/>
    <ds:schemaRef ds:uri="230e9df3-be65-4c73-a93b-d1236ebd677e"/>
    <ds:schemaRef ds:uri="8ff673fc-3231-4e3a-893b-6d7f7cd3276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990F116-B58F-4255-B05B-DA3808E0E5C6}">
  <ds:schemaRefs>
    <ds:schemaRef ds:uri="http://purl.org/dc/elements/1.1/"/>
    <ds:schemaRef ds:uri="http://purl.org/dc/dcmitype/"/>
    <ds:schemaRef ds:uri="230e9df3-be65-4c73-a93b-d1236ebd677e"/>
    <ds:schemaRef ds:uri="http://schemas.microsoft.com/office/infopath/2007/PartnerControls"/>
    <ds:schemaRef ds:uri="http://schemas.microsoft.com/office/2006/metadata/properties"/>
    <ds:schemaRef ds:uri="01c77077-aee4-4b5f-bd4e-9cd40a6fff29"/>
    <ds:schemaRef ds:uri="http://schemas.microsoft.com/sharepoint/v3"/>
    <ds:schemaRef ds:uri="8ff673fc-3231-4e3a-893b-6d7f7cd32766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Microsoft_Ignite_2016_16x9_Template</Template>
  <TotalTime>1348</TotalTime>
  <Words>1675</Words>
  <Application>Microsoft Office PowerPoint</Application>
  <PresentationFormat>Personalizar</PresentationFormat>
  <Paragraphs>264</Paragraphs>
  <Slides>30</Slides>
  <Notes>29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4</vt:i4>
      </vt:variant>
      <vt:variant>
        <vt:lpstr>Títulos de slides</vt:lpstr>
      </vt:variant>
      <vt:variant>
        <vt:i4>30</vt:i4>
      </vt:variant>
    </vt:vector>
  </HeadingPairs>
  <TitlesOfParts>
    <vt:vector size="39" baseType="lpstr">
      <vt:lpstr>Arial</vt:lpstr>
      <vt:lpstr>Consolas</vt:lpstr>
      <vt:lpstr>Segoe UI</vt:lpstr>
      <vt:lpstr>Segoe UI Light</vt:lpstr>
      <vt:lpstr>Wingdings</vt:lpstr>
      <vt:lpstr>5-50002_Ignite_Breakout_Template</vt:lpstr>
      <vt:lpstr>1_5-50002_Ignite_Breakout_Template</vt:lpstr>
      <vt:lpstr>5-30721_Build_2016_Template_Light</vt:lpstr>
      <vt:lpstr>5-30721_Build_2016_Template_Dark</vt:lpstr>
      <vt:lpstr>OWASP API Security Top 10 Recomendações importantes para tornar suas APIs mais seguras</vt:lpstr>
      <vt:lpstr>Renato Groffe</vt:lpstr>
      <vt:lpstr>Apresentação do PowerPoint</vt:lpstr>
      <vt:lpstr>Renato Groffe - Comunidades</vt:lpstr>
      <vt:lpstr>Agenda</vt:lpstr>
      <vt:lpstr>Conteúdos desta apresentação</vt:lpstr>
      <vt:lpstr>Conceitos e pontos importantes</vt:lpstr>
      <vt:lpstr>OWASP API Security Top 10: uma visão geral</vt:lpstr>
      <vt:lpstr>Apresentação do PowerPoint</vt:lpstr>
      <vt:lpstr>API1:2023 - Broken Object Level Authorization (BOLA)</vt:lpstr>
      <vt:lpstr>API1:2023 - Broken Object Level Authorization (BOLA)</vt:lpstr>
      <vt:lpstr>API2:2023 - Broken Authentication</vt:lpstr>
      <vt:lpstr>API3:2023 - Broken Object Property Level Authorization (BOPLA)</vt:lpstr>
      <vt:lpstr>API4:2023 - Unrestricted Resource Consumption</vt:lpstr>
      <vt:lpstr>API4:2023 - Unrestricted Resource Consumption</vt:lpstr>
      <vt:lpstr>API5:2023 - Broken Function Level Authorization (BFLA)</vt:lpstr>
      <vt:lpstr>API6:2023 - Unrestricted Access to Sensitive Business Flows</vt:lpstr>
      <vt:lpstr>API7:2023 Server Side Request Forgery  (SSRF)</vt:lpstr>
      <vt:lpstr>API7:2023 Server Side Request Forgery  (SSRF)</vt:lpstr>
      <vt:lpstr>API8:2023 - Security Misconfiguration</vt:lpstr>
      <vt:lpstr>API8:2023 - Security Misconfiguration</vt:lpstr>
      <vt:lpstr>API9:2023 - Improper Inventory Management</vt:lpstr>
      <vt:lpstr>API10:2023 - Unsafe Consumption of APIs</vt:lpstr>
      <vt:lpstr>DAST x Pen Tests</vt:lpstr>
      <vt:lpstr>Zed Attack Proxy (ZAP): implementando DAST</vt:lpstr>
      <vt:lpstr>Certificações Gratuitas em Segurança de APIs</vt:lpstr>
      <vt:lpstr>Certificações Gratuitas em Cibersegurança</vt:lpstr>
      <vt:lpstr>Conteúdos desta apresentação</vt:lpstr>
      <vt:lpstr>EXEMPLOS PRÁTICOS</vt:lpstr>
      <vt:lpstr>OBRIGADO!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See why Microsoft loves Linux and Open Source</dc:title>
  <dc:subject>&lt;Speech title here&gt;</dc:subject>
  <dc:creator>Michael Kelley (OSTC)</dc:creator>
  <cp:keywords>Microsoft Ignite 2016</cp:keywords>
  <dc:description>Template: Mitchell Derrey, Silverfox Productions_x000d_
Formatting: _x000d_
Audience Type:</dc:description>
  <cp:lastModifiedBy>Palestrantre3</cp:lastModifiedBy>
  <cp:revision>492</cp:revision>
  <dcterms:created xsi:type="dcterms:W3CDTF">2016-08-05T22:03:34Z</dcterms:created>
  <dcterms:modified xsi:type="dcterms:W3CDTF">2024-08-23T21:26:10Z</dcterms:modified>
  <cp:category>Microsoft Ignite 2016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0x01010031DCF4CA090F824DB1E4CCBB6B9D64EA00101E8AAD132F8F4D96340D6376C8BB3E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>177;#Georgia World Congress Center|ea0ece34-59a6-4d43-8d9e-d0f9e2a2f1ce</vt:lpwstr>
  </property>
  <property fmtid="{D5CDD505-2E9C-101B-9397-08002B2CF9AE}" pid="7" name="Track">
    <vt:lpwstr/>
  </property>
  <property fmtid="{D5CDD505-2E9C-101B-9397-08002B2CF9AE}" pid="8" name="Event Location">
    <vt:lpwstr>176;#Atlanta|01fb9831-5840-48a0-a576-3e48f42baa53</vt:lpwstr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TaxKeyword">
    <vt:lpwstr>174;#Microsoft Ignite 2016|e2f6a88c-86f9-4b25-a2af-b5c3afa8c82a</vt:lpwstr>
  </property>
  <property fmtid="{D5CDD505-2E9C-101B-9397-08002B2CF9AE}" pid="12" name="Audience1">
    <vt:lpwstr/>
  </property>
  <property fmtid="{D5CDD505-2E9C-101B-9397-08002B2CF9AE}" pid="13" name="Event Name">
    <vt:lpwstr>175;#Microsoft Ignite|9323c522-fe4b-4922-816b-10a1920d7afb</vt:lpwstr>
  </property>
</Properties>
</file>